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8" r:id="rId4"/>
    <p:sldId id="277" r:id="rId5"/>
    <p:sldId id="262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276" r:id="rId14"/>
    <p:sldId id="261" r:id="rId15"/>
    <p:sldId id="305" r:id="rId16"/>
    <p:sldId id="306" r:id="rId17"/>
    <p:sldId id="307" r:id="rId18"/>
    <p:sldId id="308" r:id="rId19"/>
    <p:sldId id="309" r:id="rId20"/>
    <p:sldId id="310" r:id="rId21"/>
    <p:sldId id="275" r:id="rId22"/>
    <p:sldId id="260" r:id="rId23"/>
    <p:sldId id="259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108" y="-4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63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964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97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60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521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6131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084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33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025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12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166A8-B9BB-48BC-9690-26298898AFCC}" type="datetimeFigureOut">
              <a:rPr lang="zh-TW" altLang="en-US" smtClean="0"/>
              <a:t>2015/1/25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01F68-4018-4268-AA46-B82A2D54BC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84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authentic-motion-authenticMotion_massAndWeight_ex2_large_xhdpi.webm" TargetMode="External"/><Relationship Id="rId2" Type="http://schemas.openxmlformats.org/officeDocument/2006/relationships/hyperlink" Target="http://material-design.storage.googleapis.com/videos/animation-authentic-motion-authenticMotion_massAndWeight_ex1_large_xhdpi.web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erial-design.storage.googleapis.com/videos/animation-authenticmotion-massandweight-authenticmotion_massandweight_example6_large_xhdpi.webm" TargetMode="External"/><Relationship Id="rId4" Type="http://schemas.openxmlformats.org/officeDocument/2006/relationships/hyperlink" Target="http://material-design.storage.googleapis.com/videos/videos-authenticMotion_massAndWeight_ex3_do_large_xhdpi.web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responsiveinteraction-inkreactions-notouchripplepressandrelease_large_xhdpi.webm" TargetMode="External"/><Relationship Id="rId2" Type="http://schemas.openxmlformats.org/officeDocument/2006/relationships/hyperlink" Target="http://material-design.storage.googleapis.com/videos/animation-responsiveinteraction-responsiveinteraction-2-celebratetouch-localized-ink-reaction2_large_xhdpi.web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terial-design.storage.googleapis.com/videos/animation-responsiveinteraction-inkreactions-touchrippledragindragout_large_xhdpi.webm" TargetMode="External"/><Relationship Id="rId5" Type="http://schemas.openxmlformats.org/officeDocument/2006/relationships/hyperlink" Target="http://material-design.storage.googleapis.com/videos/animation-responsiveinteraction-inkreactions-touchripplepressandrelease_large_xhdpi.webm" TargetMode="External"/><Relationship Id="rId4" Type="http://schemas.openxmlformats.org/officeDocument/2006/relationships/hyperlink" Target="http://material-design.storage.googleapis.com/videos/animation-responsive-interation-radialReact-example_large_xhdpi.web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responsive-surfaceresponse-pointorigin-dont_example_large_xhdpi.webm" TargetMode="External"/><Relationship Id="rId2" Type="http://schemas.openxmlformats.org/officeDocument/2006/relationships/hyperlink" Target="http://material-design.storage.googleapis.com/videos/animation-responsive-surfaceresponse-pointorigin-do_example_large_xhdpi.web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erial-design.storage.googleapis.com/videos/animation-responsiveinteraction-inkreactions-notouchripplepressandrelease_large_xhdpi.web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meaningfultransitions-view_contact_large_xhdpi.webm" TargetMode="External"/><Relationship Id="rId2" Type="http://schemas.openxmlformats.org/officeDocument/2006/relationships/hyperlink" Target="http://material-design.storage.googleapis.com/videos/animations-meaningfultransitions-hierarchical_transitions_topLevel_large_xhdpi.web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erial-design.storage.googleapis.com/videos/meaningfultransitions-visualcontinuity1_large_xhdpi.webm" TargetMode="External"/><Relationship Id="rId4" Type="http://schemas.openxmlformats.org/officeDocument/2006/relationships/hyperlink" Target="http://material-design.storage.googleapis.com/videos/meaningfultransitions-visualcontinuity2_large_xhdpi.webm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meaningfultransitions-hierarchicaltiming1dont_large_xhdpi.webm" TargetMode="External"/><Relationship Id="rId2" Type="http://schemas.openxmlformats.org/officeDocument/2006/relationships/hyperlink" Target="http://material-design.storage.googleapis.com/videos/animation-meaningfultransitions-hierarchicaltiming4do_large_xhdpi.web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erial-design.storage.googleapis.com/videos/meaningfultransitions-consistentchoreography_dont3_large_xhdpi.webm" TargetMode="External"/><Relationship Id="rId4" Type="http://schemas.openxmlformats.org/officeDocument/2006/relationships/hyperlink" Target="http://material-design.storage.googleapis.com/videos/meaningfultransitions-consistentchoreography_do1_large_xhdpi.web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videos/animation-delightfulDetails-statusChange-example_large_xhdpi.webm" TargetMode="External"/><Relationship Id="rId2" Type="http://schemas.openxmlformats.org/officeDocument/2006/relationships/hyperlink" Target="http://material-design.storage.googleapis.com/videos/DelightfulDetails_WellCrafted_v01_large_xhdpi.web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1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jpe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publish/v_1/quantumexternal/0B0NGgBg38lWWYU5lQ1VXQjA3NnM/whatismaterial-materialprop-physicalprop-020201_PaperShadow_Dont_xhdpi_007.webm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://material-design.storage.googleapis.com/publish/v_1/quantumexternal/0B0NGgBg38lWWSE9IaUpqYzlpSW8/whatismaterial-materialprop-physicalprop-020201_PaperShadow_Do_xhdpi_007.web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material-design.storage.googleapis.com/publish/v_1/quantumexternal/0B0NGgBg38lWWTG41Rk9fT19qUXc/whatismaterial-materialprop-physicalprop-020201_InkDisplay_xhdpi_005.web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publish/v_1/quantumexternal/0B0NGgBg38lWWd2N5R1lqeUFwWkk/whatismaterial-materialprop-transformingmaterial-020202_PaperShape_xhdpi_004.web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terial-design.storage.googleapis.com/publish/v_1/quantumexternal/0B0NGgBg38lWWX0dIVXh2QzlwcVU/whatismaterial-materialprop-transformingmaterial-020202_PaperSplitHeal_xhdpi_004.webm" TargetMode="External"/><Relationship Id="rId5" Type="http://schemas.openxmlformats.org/officeDocument/2006/relationships/hyperlink" Target="http://material-design.storage.googleapis.com/publish/v_1/quantumexternal/0B0NGgBg38lWWbE1WWExWSURmTDg/whatismaterial-materialprop-transformingmaterial-020202_PaperHeal_xhdpi_003.webm" TargetMode="External"/><Relationship Id="rId4" Type="http://schemas.openxmlformats.org/officeDocument/2006/relationships/hyperlink" Target="http://material-design.storage.googleapis.com/publish/v_1/quantumexternal/0B0NGgBg38lWWWFFOVGp2UFVNZzg/whatismaterial-materialprop-transformingmaterial-020202_PaperShapeLinear_xhdpi_004.web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aterial-design.storage.googleapis.com/publish/v_1/quantumexternal/0B2wX4iIvu8L6Y2Z1NUlzMWczaHc/whatismaterial-materialprop-movementmaterial-020203_PaperMove_xhdpi_007.webm" TargetMode="External"/><Relationship Id="rId2" Type="http://schemas.openxmlformats.org/officeDocument/2006/relationships/hyperlink" Target="http://material-design.storage.googleapis.com/publish/v_1/quantumexternal/0B0NGgBg38lWWWWhMRFVudjl4bTQ/whatismaterial-materialprop-movementmaterial-020203_PaperPointExpand_xhdpi_004.web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terial-design.storage.googleapis.com/publish/v_1/quantumexternal/0B0NGgBg38lWWNW5xUERVcEd1bm8/whatismaterial-materialprop-movementmaterial-020203_Material_Response_xhdpi_002.web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23628" y="2693988"/>
            <a:ext cx="6696744" cy="1470025"/>
          </a:xfrm>
        </p:spPr>
        <p:txBody>
          <a:bodyPr anchor="ctr"/>
          <a:lstStyle/>
          <a:p>
            <a:pPr algn="dist"/>
            <a:r>
              <a:rPr lang="en-US" altLang="zh-TW" dirty="0" err="1" smtClean="0"/>
              <a:t>google</a:t>
            </a:r>
            <a:r>
              <a:rPr lang="en-US" altLang="zh-TW" dirty="0" smtClean="0"/>
              <a:t>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3800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>
                <a:solidFill>
                  <a:srgbClr val="00B050"/>
                </a:solidFill>
              </a:rPr>
              <a:t>2-3.3D</a:t>
            </a:r>
            <a:r>
              <a:rPr lang="zh-TW" altLang="en-US" b="1" dirty="0">
                <a:solidFill>
                  <a:srgbClr val="00B050"/>
                </a:solidFill>
              </a:rPr>
              <a:t>空間中的物件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0" y="1713582"/>
            <a:ext cx="6084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以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與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/>
              <a:t>軸相同的單位來做衡量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/>
              <a:t>以物件最高的平面和另一個物件最高平面來做</a:t>
            </a:r>
            <a:r>
              <a:rPr lang="zh-TW" altLang="en-US" dirty="0" smtClean="0"/>
              <a:t>計算</a:t>
            </a:r>
            <a:endParaRPr lang="en-US" altLang="zh-TW" dirty="0"/>
          </a:p>
        </p:txBody>
      </p:sp>
      <p:pic>
        <p:nvPicPr>
          <p:cNvPr id="4098" name="Picture 2" descr="C:\Users\user\Desktop\OIT\進度~\2015\pic\whatismaterial_3d_elevation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8" t="27745" r="8343" b="20704"/>
          <a:stretch/>
        </p:blipFill>
        <p:spPr bwMode="auto">
          <a:xfrm>
            <a:off x="5508104" y="1916992"/>
            <a:ext cx="359471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41189" y="106717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/>
              <a:t>高度</a:t>
            </a:r>
            <a:endParaRPr lang="zh-TW" altLang="en-US" sz="2800" b="1" dirty="0"/>
          </a:p>
        </p:txBody>
      </p:sp>
      <p:sp>
        <p:nvSpPr>
          <p:cNvPr id="14" name="矩形 13"/>
          <p:cNvSpPr/>
          <p:nvPr/>
        </p:nvSpPr>
        <p:spPr>
          <a:xfrm>
            <a:off x="0" y="3851756"/>
            <a:ext cx="4046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material</a:t>
            </a:r>
            <a:r>
              <a:rPr lang="zh-TW" altLang="en-US" dirty="0"/>
              <a:t>物件</a:t>
            </a:r>
            <a:r>
              <a:rPr lang="zh-TW" altLang="en-US" dirty="0">
                <a:solidFill>
                  <a:srgbClr val="FF0000"/>
                </a:solidFill>
              </a:rPr>
              <a:t>都有</a:t>
            </a:r>
            <a:r>
              <a:rPr lang="zh-TW" altLang="en-US" dirty="0"/>
              <a:t>一個靜止</a:t>
            </a:r>
            <a:r>
              <a:rPr lang="zh-TW" altLang="en-US" dirty="0" smtClean="0"/>
              <a:t>高度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b="1" dirty="0" smtClean="0"/>
              <a:t>~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這</a:t>
            </a:r>
            <a:r>
              <a:rPr lang="zh-TW" altLang="en-US" dirty="0"/>
              <a:t>高度在整個</a:t>
            </a:r>
            <a:r>
              <a:rPr lang="zh-TW" altLang="en-US" dirty="0">
                <a:solidFill>
                  <a:srgbClr val="FF0000"/>
                </a:solidFill>
              </a:rPr>
              <a:t>應用程式中</a:t>
            </a:r>
            <a:r>
              <a:rPr lang="zh-TW" altLang="en-US" dirty="0"/>
              <a:t>都是</a:t>
            </a:r>
            <a:r>
              <a:rPr lang="zh-TW" altLang="en-US" dirty="0">
                <a:solidFill>
                  <a:srgbClr val="FF0000"/>
                </a:solidFill>
              </a:rPr>
              <a:t>一致</a:t>
            </a:r>
            <a:r>
              <a:rPr lang="zh-TW" altLang="en-US" dirty="0"/>
              <a:t>的</a:t>
            </a:r>
            <a:endParaRPr lang="zh-TW" altLang="en-US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28228" y="350100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靜止高度</a:t>
            </a:r>
          </a:p>
        </p:txBody>
      </p:sp>
      <p:pic>
        <p:nvPicPr>
          <p:cNvPr id="5122" name="Picture 2" descr="C:\Users\user\Desktop\OIT\進度~\2015\pic\whatismaterial_3d_elevation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70" y="4869160"/>
            <a:ext cx="285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user\Desktop\OIT\進度~\2015\pic\whatismaterial_3d_elevation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48" y="4869160"/>
            <a:ext cx="171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3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>
                <a:solidFill>
                  <a:srgbClr val="00B050"/>
                </a:solidFill>
              </a:rPr>
              <a:t>2-3.3D</a:t>
            </a:r>
            <a:r>
              <a:rPr lang="zh-TW" altLang="en-US" b="1" dirty="0">
                <a:solidFill>
                  <a:srgbClr val="00B050"/>
                </a:solidFill>
              </a:rPr>
              <a:t>空間中的物件</a:t>
            </a:r>
            <a:endParaRPr lang="zh-TW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0" y="1757226"/>
            <a:ext cx="60841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彈性的</a:t>
            </a:r>
            <a:r>
              <a:rPr lang="zh-TW" altLang="en-US" dirty="0" smtClean="0"/>
              <a:t>高度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　</a:t>
            </a:r>
            <a:r>
              <a:rPr lang="en-US" altLang="zh-TW" dirty="0" smtClean="0"/>
              <a:t>~ </a:t>
            </a:r>
            <a:r>
              <a:rPr lang="zh-TW" altLang="en-US" dirty="0" smtClean="0"/>
              <a:t>依據</a:t>
            </a:r>
            <a:r>
              <a:rPr lang="zh-TW" altLang="en-US" dirty="0">
                <a:solidFill>
                  <a:srgbClr val="FF0000"/>
                </a:solidFill>
              </a:rPr>
              <a:t>用戶輸入</a:t>
            </a:r>
            <a:r>
              <a:rPr lang="zh-TW" altLang="en-US" dirty="0"/>
              <a:t>或是</a:t>
            </a:r>
            <a:r>
              <a:rPr lang="zh-TW" altLang="en-US" dirty="0">
                <a:solidFill>
                  <a:srgbClr val="FF0000"/>
                </a:solidFill>
              </a:rPr>
              <a:t>系統事件</a:t>
            </a:r>
            <a:r>
              <a:rPr lang="zh-TW" altLang="en-US" dirty="0"/>
              <a:t>改變高度以作為</a:t>
            </a:r>
            <a:r>
              <a:rPr lang="zh-TW" altLang="en-US" dirty="0" smtClean="0"/>
              <a:t>回應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動態高度偏移</a:t>
            </a:r>
            <a:r>
              <a:rPr lang="zh-TW" altLang="en-US" dirty="0" smtClean="0"/>
              <a:t>量：</a:t>
            </a:r>
            <a:endParaRPr lang="en-US" altLang="zh-TW" dirty="0"/>
          </a:p>
          <a:p>
            <a:r>
              <a:rPr lang="en-US" altLang="zh-TW" dirty="0" smtClean="0"/>
              <a:t>    ~ </a:t>
            </a:r>
            <a:r>
              <a:rPr lang="zh-TW" altLang="en-US" dirty="0" smtClean="0"/>
              <a:t>當</a:t>
            </a:r>
            <a:r>
              <a:rPr lang="zh-TW" altLang="en-US" dirty="0">
                <a:solidFill>
                  <a:srgbClr val="FF0000"/>
                </a:solidFill>
              </a:rPr>
              <a:t>元件轉換</a:t>
            </a:r>
            <a:r>
              <a:rPr lang="zh-TW" altLang="en-US" dirty="0"/>
              <a:t>成一個</a:t>
            </a:r>
            <a:r>
              <a:rPr lang="zh-TW" altLang="en-US" dirty="0">
                <a:solidFill>
                  <a:srgbClr val="FF0000"/>
                </a:solidFill>
              </a:rPr>
              <a:t>特定元件</a:t>
            </a:r>
            <a:r>
              <a:rPr lang="zh-TW" altLang="en-US" dirty="0"/>
              <a:t>狀態時的目的</a:t>
            </a:r>
            <a:r>
              <a:rPr lang="zh-TW" altLang="en-US" dirty="0" smtClean="0"/>
              <a:t>高度</a:t>
            </a:r>
            <a:endParaRPr lang="en-US" altLang="zh-TW" dirty="0" smtClean="0"/>
          </a:p>
          <a:p>
            <a:r>
              <a:rPr lang="en-US" altLang="zh-TW" dirty="0" smtClean="0"/>
              <a:t>    ~ </a:t>
            </a:r>
            <a:r>
              <a:rPr lang="zh-TW" altLang="en-US" dirty="0" smtClean="0">
                <a:solidFill>
                  <a:srgbClr val="FF0000"/>
                </a:solidFill>
              </a:rPr>
              <a:t>確保</a:t>
            </a:r>
            <a:r>
              <a:rPr lang="zh-TW" altLang="en-US" dirty="0" smtClean="0"/>
              <a:t>元件</a:t>
            </a:r>
            <a:r>
              <a:rPr lang="zh-TW" altLang="en-US" dirty="0"/>
              <a:t>類型當高度</a:t>
            </a:r>
            <a:r>
              <a:rPr lang="zh-TW" altLang="en-US" dirty="0" smtClean="0"/>
              <a:t>因某</a:t>
            </a:r>
            <a:r>
              <a:rPr lang="zh-TW" altLang="en-US" dirty="0"/>
              <a:t>個動作而改變時有</a:t>
            </a:r>
            <a:r>
              <a:rPr lang="zh-TW" altLang="en-US" dirty="0">
                <a:solidFill>
                  <a:srgbClr val="FF0000"/>
                </a:solidFill>
              </a:rPr>
              <a:t>一致的行為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91390" y="1067171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彈性的高度與動態高度偏移量</a:t>
            </a:r>
          </a:p>
        </p:txBody>
      </p:sp>
      <p:pic>
        <p:nvPicPr>
          <p:cNvPr id="6146" name="Picture 2" descr="C:\Users\user\Desktop\OIT\進度~\2015\pic\whatismaterial_3d_elevation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5" t="24742" r="24579" b="18733"/>
          <a:stretch/>
        </p:blipFill>
        <p:spPr bwMode="auto">
          <a:xfrm>
            <a:off x="6395361" y="1914389"/>
            <a:ext cx="220908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7420451" y="34290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功能性陰影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4282063"/>
            <a:ext cx="676339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空間</a:t>
            </a:r>
            <a:r>
              <a:rPr lang="zh-TW" altLang="en-US" dirty="0"/>
              <a:t>中的</a:t>
            </a:r>
            <a:r>
              <a:rPr lang="zh-TW" altLang="en-US" dirty="0">
                <a:solidFill>
                  <a:srgbClr val="FF0000"/>
                </a:solidFill>
              </a:rPr>
              <a:t>排列方式</a:t>
            </a:r>
            <a:r>
              <a:rPr lang="zh-TW" altLang="en-US" dirty="0"/>
              <a:t>的重要的視覺</a:t>
            </a:r>
            <a:r>
              <a:rPr lang="zh-TW" altLang="en-US" dirty="0" smtClean="0"/>
              <a:t>線索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一致</a:t>
            </a:r>
            <a:r>
              <a:rPr lang="zh-TW" altLang="en-US" dirty="0">
                <a:solidFill>
                  <a:srgbClr val="FF0000"/>
                </a:solidFill>
              </a:rPr>
              <a:t>的陰影</a:t>
            </a:r>
            <a:r>
              <a:rPr lang="zh-TW" altLang="en-US" dirty="0"/>
              <a:t>幫助用戶了解這個物件只是</a:t>
            </a:r>
            <a:r>
              <a:rPr lang="zh-TW" altLang="en-US" dirty="0">
                <a:solidFill>
                  <a:srgbClr val="FF0000"/>
                </a:solidFill>
              </a:rPr>
              <a:t>改變形狀而沒有改變高度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147" name="Picture 3" descr="C:\Users\user\Desktop\OIT\進度~\2015\pic\whatismaterial_3d_elevation_shadow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6227" r="9556" b="15329"/>
          <a:stretch/>
        </p:blipFill>
        <p:spPr bwMode="auto">
          <a:xfrm>
            <a:off x="7405635" y="3926729"/>
            <a:ext cx="170649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user\Desktop\OIT\進度~\2015\pic\whatismaterial_3d_elevation_shadow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t="16227" r="9556" b="15329"/>
          <a:stretch/>
        </p:blipFill>
        <p:spPr bwMode="auto">
          <a:xfrm>
            <a:off x="5677443" y="3926729"/>
            <a:ext cx="170649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user\Desktop\OIT\進度~\2015\pic\whatismaterial_3d_elevation_shadow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16737" r="9333" b="15962"/>
          <a:stretch/>
        </p:blipFill>
        <p:spPr bwMode="auto">
          <a:xfrm>
            <a:off x="3923928" y="3926729"/>
            <a:ext cx="174025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物件關係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1757226"/>
            <a:ext cx="7452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每</a:t>
            </a:r>
            <a:r>
              <a:rPr lang="zh-TW" altLang="en-US" dirty="0"/>
              <a:t>個物件都有一個</a:t>
            </a:r>
            <a:r>
              <a:rPr lang="en-US" altLang="zh-TW" dirty="0"/>
              <a:t>parent</a:t>
            </a:r>
            <a:r>
              <a:rPr lang="zh-TW" altLang="en-US" dirty="0"/>
              <a:t>，而且也許有一個</a:t>
            </a:r>
            <a:r>
              <a:rPr lang="en-US" altLang="zh-TW" dirty="0"/>
              <a:t>/</a:t>
            </a:r>
            <a:r>
              <a:rPr lang="zh-TW" altLang="en-US" dirty="0"/>
              <a:t>多個</a:t>
            </a:r>
            <a:r>
              <a:rPr lang="en-US" altLang="zh-TW" dirty="0"/>
              <a:t>child</a:t>
            </a:r>
            <a:r>
              <a:rPr lang="zh-TW" altLang="en-US" dirty="0"/>
              <a:t>或者根本沒有</a:t>
            </a:r>
            <a:r>
              <a:rPr lang="en-US" altLang="zh-TW" dirty="0" smtClean="0"/>
              <a:t>child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/>
              <a:t>c</a:t>
            </a:r>
            <a:r>
              <a:rPr lang="en-US" altLang="zh-TW" dirty="0" smtClean="0"/>
              <a:t>hild</a:t>
            </a:r>
            <a:r>
              <a:rPr lang="zh-TW" altLang="en-US" dirty="0"/>
              <a:t>從他們的</a:t>
            </a:r>
            <a:r>
              <a:rPr lang="en-US" altLang="zh-TW" dirty="0"/>
              <a:t>parent</a:t>
            </a:r>
            <a:r>
              <a:rPr lang="zh-TW" altLang="en-US" dirty="0">
                <a:solidFill>
                  <a:srgbClr val="FF0000"/>
                </a:solidFill>
              </a:rPr>
              <a:t>繼承了變形</a:t>
            </a:r>
            <a:r>
              <a:rPr lang="zh-TW" altLang="en-US" dirty="0"/>
              <a:t>的特性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91390" y="1067171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彈性的高度與動態高度偏移量</a:t>
            </a:r>
          </a:p>
        </p:txBody>
      </p:sp>
      <p:pic>
        <p:nvPicPr>
          <p:cNvPr id="7170" name="Picture 2" descr="C:\Users\user\Desktop\OIT\進度~\2015\pic\whatismaterial_3d_relationship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t="11968" r="8577" b="12117"/>
          <a:stretch/>
        </p:blipFill>
        <p:spPr bwMode="auto">
          <a:xfrm>
            <a:off x="68081" y="3305647"/>
            <a:ext cx="435990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OIT\進度~\2015\pic\whatismaterial_3d_relationship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1" t="11968" r="8577" b="12117"/>
          <a:stretch/>
        </p:blipFill>
        <p:spPr bwMode="auto">
          <a:xfrm>
            <a:off x="4748601" y="3305647"/>
            <a:ext cx="4359903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4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431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83768" y="3001516"/>
            <a:ext cx="6192688" cy="1363588"/>
          </a:xfrm>
        </p:spPr>
        <p:txBody>
          <a:bodyPr>
            <a:noAutofit/>
          </a:bodyPr>
          <a:lstStyle/>
          <a:p>
            <a:pPr algn="dist"/>
            <a:r>
              <a:rPr lang="en-US" altLang="zh-TW" sz="8000" dirty="0" smtClean="0"/>
              <a:t>Animation</a:t>
            </a:r>
            <a:endParaRPr lang="zh-TW" altLang="en-US" sz="8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07504" y="908720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16600" dirty="0"/>
              <a:t>3</a:t>
            </a:r>
            <a:endParaRPr lang="zh-TW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40046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3-1.</a:t>
            </a:r>
            <a:r>
              <a:rPr lang="zh-TW" altLang="en-US" b="1" dirty="0" smtClean="0">
                <a:solidFill>
                  <a:srgbClr val="00B050"/>
                </a:solidFill>
              </a:rPr>
              <a:t>逼真的動畫效果</a:t>
            </a:r>
            <a:r>
              <a:rPr lang="en-US" altLang="zh-TW" b="1" dirty="0" smtClean="0"/>
              <a:t>-</a:t>
            </a:r>
            <a:r>
              <a:rPr lang="zh-TW" altLang="en-US" b="1" dirty="0"/>
              <a:t>質量與重量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728228" y="145516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最佳實例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0" y="1772816"/>
            <a:ext cx="592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000" dirty="0"/>
              <a:t>重要的關鍵是</a:t>
            </a:r>
            <a:r>
              <a:rPr lang="zh-TW" altLang="en-US" sz="2000" dirty="0">
                <a:solidFill>
                  <a:srgbClr val="FF0000"/>
                </a:solidFill>
              </a:rPr>
              <a:t>保留其物理性感受</a:t>
            </a:r>
            <a:endParaRPr lang="en-US" altLang="zh-TW" sz="2000" dirty="0" smtClean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hlinkClick r:id="rId2"/>
          </p:cNvPr>
          <p:cNvSpPr txBox="1"/>
          <p:nvPr/>
        </p:nvSpPr>
        <p:spPr>
          <a:xfrm>
            <a:off x="320858" y="233987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9" name="文字方塊 8">
            <a:hlinkClick r:id="rId3"/>
          </p:cNvPr>
          <p:cNvSpPr txBox="1"/>
          <p:nvPr/>
        </p:nvSpPr>
        <p:spPr>
          <a:xfrm>
            <a:off x="1331640" y="233987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112675" y="29673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特例：進退場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0" y="3388930"/>
            <a:ext cx="5922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000" dirty="0"/>
              <a:t>物體</a:t>
            </a:r>
            <a:r>
              <a:rPr lang="zh-TW" altLang="en-US" sz="2000" dirty="0" smtClean="0">
                <a:solidFill>
                  <a:srgbClr val="FF0000"/>
                </a:solidFill>
              </a:rPr>
              <a:t>進場</a:t>
            </a:r>
            <a:r>
              <a:rPr lang="zh-TW" altLang="en-US" sz="2000" dirty="0" smtClean="0"/>
              <a:t>與</a:t>
            </a:r>
            <a:r>
              <a:rPr lang="zh-TW" altLang="en-US" sz="2000" dirty="0" smtClean="0">
                <a:solidFill>
                  <a:srgbClr val="FF0000"/>
                </a:solidFill>
              </a:rPr>
              <a:t>退場</a:t>
            </a:r>
            <a:r>
              <a:rPr lang="zh-TW" altLang="en-US" sz="2000" dirty="0"/>
              <a:t>時，請保持它的</a:t>
            </a:r>
            <a:r>
              <a:rPr lang="zh-TW" altLang="en-US" sz="2000" dirty="0" smtClean="0">
                <a:solidFill>
                  <a:srgbClr val="FF0000"/>
                </a:solidFill>
              </a:rPr>
              <a:t>速度</a:t>
            </a:r>
            <a:endParaRPr lang="en-US" altLang="zh-TW" sz="2000" dirty="0" smtClean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hlinkClick r:id="rId4"/>
          </p:cNvPr>
          <p:cNvSpPr txBox="1"/>
          <p:nvPr/>
        </p:nvSpPr>
        <p:spPr>
          <a:xfrm>
            <a:off x="323528" y="385175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14" name="文字方塊 13">
            <a:hlinkClick r:id="rId5"/>
          </p:cNvPr>
          <p:cNvSpPr txBox="1"/>
          <p:nvPr/>
        </p:nvSpPr>
        <p:spPr>
          <a:xfrm>
            <a:off x="1334310" y="38517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15" name="矩形 14"/>
          <p:cNvSpPr/>
          <p:nvPr/>
        </p:nvSpPr>
        <p:spPr>
          <a:xfrm>
            <a:off x="7728228" y="446905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做些調整</a:t>
            </a:r>
          </a:p>
        </p:txBody>
      </p:sp>
      <p:sp>
        <p:nvSpPr>
          <p:cNvPr id="16" name="矩形 15"/>
          <p:cNvSpPr/>
          <p:nvPr/>
        </p:nvSpPr>
        <p:spPr>
          <a:xfrm>
            <a:off x="-1" y="4881934"/>
            <a:ext cx="71126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en-US" sz="2000" dirty="0" smtClean="0"/>
              <a:t>較</a:t>
            </a:r>
            <a:r>
              <a:rPr lang="zh-TW" altLang="en-US" sz="2000" dirty="0"/>
              <a:t>輕較小的</a:t>
            </a:r>
            <a:r>
              <a:rPr lang="zh-TW" altLang="en-US" sz="2000" dirty="0" smtClean="0"/>
              <a:t>物體：會</a:t>
            </a:r>
            <a:r>
              <a:rPr lang="zh-TW" altLang="en-US" sz="2000" dirty="0"/>
              <a:t>在更短時間內加速或</a:t>
            </a:r>
            <a:r>
              <a:rPr lang="zh-TW" altLang="en-US" sz="2000" dirty="0" smtClean="0"/>
              <a:t>減速</a:t>
            </a:r>
            <a:endParaRPr lang="en-US" altLang="zh-TW" sz="20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zh-TW" altLang="en-US" sz="2000" dirty="0" smtClean="0"/>
              <a:t>較</a:t>
            </a:r>
            <a:r>
              <a:rPr lang="zh-TW" altLang="en-US" sz="2000" dirty="0"/>
              <a:t>重較大的</a:t>
            </a:r>
            <a:r>
              <a:rPr lang="zh-TW" altLang="en-US" sz="2000" dirty="0" smtClean="0"/>
              <a:t>物體：需要</a:t>
            </a:r>
            <a:r>
              <a:rPr lang="zh-TW" altLang="en-US" sz="2000" dirty="0"/>
              <a:t>更多的時間到達最高速或者停止</a:t>
            </a:r>
            <a:r>
              <a:rPr lang="zh-TW" altLang="en-US" sz="2000" dirty="0" smtClean="0"/>
              <a:t>移動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4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540568" y="130622"/>
            <a:ext cx="10153128" cy="922114"/>
          </a:xfrm>
        </p:spPr>
        <p:txBody>
          <a:bodyPr>
            <a:noAutofit/>
          </a:bodyPr>
          <a:lstStyle/>
          <a:p>
            <a:r>
              <a:rPr lang="en-US" altLang="zh-TW" sz="3600" b="1" dirty="0" smtClean="0">
                <a:solidFill>
                  <a:srgbClr val="00B050"/>
                </a:solidFill>
              </a:rPr>
              <a:t>3-2.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響應式互動</a:t>
            </a:r>
            <a:r>
              <a:rPr lang="en-US" altLang="zh-TW" sz="3600" b="1" dirty="0" smtClean="0">
                <a:solidFill>
                  <a:srgbClr val="00B050"/>
                </a:solidFill>
              </a:rPr>
              <a:t>(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動畫</a:t>
            </a:r>
            <a:r>
              <a:rPr lang="en-US" altLang="zh-TW" sz="3600" b="1" dirty="0" smtClean="0">
                <a:solidFill>
                  <a:srgbClr val="00B050"/>
                </a:solidFill>
              </a:rPr>
              <a:t>)</a:t>
            </a:r>
            <a:r>
              <a:rPr lang="zh-TW" altLang="en-US" sz="3600" b="1" dirty="0" smtClean="0">
                <a:solidFill>
                  <a:srgbClr val="00B050"/>
                </a:solidFill>
              </a:rPr>
              <a:t>設計</a:t>
            </a:r>
            <a:r>
              <a:rPr lang="en-US" altLang="zh-TW" sz="3600" b="1" dirty="0" smtClean="0"/>
              <a:t>-</a:t>
            </a:r>
            <a:r>
              <a:rPr lang="zh-TW" altLang="en-US" sz="3600" b="1" dirty="0"/>
              <a:t>表象層的互動設計</a:t>
            </a:r>
            <a:br>
              <a:rPr lang="zh-TW" altLang="en-US" sz="3600" b="1" dirty="0"/>
            </a:br>
            <a:endParaRPr lang="zh-TW" altLang="en-US" sz="36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43780" y="35010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實例</a:t>
            </a:r>
            <a:endParaRPr lang="zh-TW" altLang="en-US" sz="24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41884" y="1386642"/>
            <a:ext cx="6930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使用者</a:t>
            </a:r>
            <a:r>
              <a:rPr lang="zh-TW" altLang="en-US" dirty="0"/>
              <a:t>與程式互動時</a:t>
            </a:r>
            <a:r>
              <a:rPr lang="zh-TW" altLang="en-US" dirty="0" smtClean="0"/>
              <a:t>，出現</a:t>
            </a:r>
            <a:r>
              <a:rPr lang="zh-TW" altLang="en-US" dirty="0"/>
              <a:t>漂亮且極具邏輯性的</a:t>
            </a:r>
            <a:r>
              <a:rPr lang="zh-TW" altLang="en-US" dirty="0" smtClean="0"/>
              <a:t>效果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在</a:t>
            </a:r>
            <a:r>
              <a:rPr lang="en-US" altLang="zh-TW" dirty="0"/>
              <a:t>Material Design</a:t>
            </a:r>
            <a:r>
              <a:rPr lang="zh-TW" altLang="en-US" dirty="0"/>
              <a:t>中，應用程式是會對使用者的輸入操作</a:t>
            </a:r>
            <a:r>
              <a:rPr lang="zh-TW" altLang="en-US" dirty="0">
                <a:solidFill>
                  <a:srgbClr val="FF0000"/>
                </a:solidFill>
              </a:rPr>
              <a:t>進行</a:t>
            </a:r>
            <a:r>
              <a:rPr lang="zh-TW" altLang="en-US" dirty="0" smtClean="0">
                <a:solidFill>
                  <a:srgbClr val="FF0000"/>
                </a:solidFill>
              </a:rPr>
              <a:t>回饋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   </a:t>
            </a:r>
            <a:r>
              <a:rPr lang="zh-TW" altLang="en-US" dirty="0" smtClean="0">
                <a:solidFill>
                  <a:srgbClr val="FF0000"/>
                </a:solidFill>
              </a:rPr>
              <a:t>觸</a:t>
            </a:r>
            <a:r>
              <a:rPr lang="zh-TW" altLang="en-US" dirty="0">
                <a:solidFill>
                  <a:srgbClr val="FF0000"/>
                </a:solidFill>
              </a:rPr>
              <a:t>控，聲音，滑鼠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鍵盤</a:t>
            </a:r>
            <a:r>
              <a:rPr lang="zh-TW" altLang="en-US" dirty="0"/>
              <a:t>都是</a:t>
            </a:r>
            <a:r>
              <a:rPr lang="zh-TW" altLang="en-US" dirty="0">
                <a:solidFill>
                  <a:srgbClr val="FF0000"/>
                </a:solidFill>
              </a:rPr>
              <a:t>首要的</a:t>
            </a:r>
            <a:r>
              <a:rPr lang="zh-TW" altLang="en-US" dirty="0"/>
              <a:t>輸入</a:t>
            </a:r>
            <a:r>
              <a:rPr lang="zh-TW" altLang="en-US" dirty="0" smtClean="0"/>
              <a:t>方式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依照</a:t>
            </a:r>
            <a:r>
              <a:rPr lang="zh-TW" altLang="en-US" dirty="0">
                <a:solidFill>
                  <a:srgbClr val="FF0000"/>
                </a:solidFill>
              </a:rPr>
              <a:t>使用者要求</a:t>
            </a:r>
            <a:r>
              <a:rPr lang="zh-TW" altLang="en-US" dirty="0"/>
              <a:t>顯示</a:t>
            </a:r>
            <a:r>
              <a:rPr lang="zh-TW" altLang="en-US" dirty="0" smtClean="0"/>
              <a:t>訊息，以</a:t>
            </a:r>
            <a:r>
              <a:rPr lang="zh-TW" altLang="en-US" dirty="0"/>
              <a:t>更具體的方式在</a:t>
            </a:r>
            <a:r>
              <a:rPr lang="zh-TW" altLang="en-US" dirty="0" smtClean="0"/>
              <a:t>溝通</a:t>
            </a:r>
            <a:endParaRPr lang="en-US" altLang="zh-TW" dirty="0" smtClean="0"/>
          </a:p>
        </p:txBody>
      </p:sp>
      <p:sp>
        <p:nvSpPr>
          <p:cNvPr id="3" name="文字方塊 2">
            <a:hlinkClick r:id="rId2"/>
          </p:cNvPr>
          <p:cNvSpPr txBox="1"/>
          <p:nvPr/>
        </p:nvSpPr>
        <p:spPr>
          <a:xfrm>
            <a:off x="-36512" y="35471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17" name="文字方塊 16">
            <a:hlinkClick r:id="rId3"/>
          </p:cNvPr>
          <p:cNvSpPr txBox="1"/>
          <p:nvPr/>
        </p:nvSpPr>
        <p:spPr>
          <a:xfrm>
            <a:off x="688642" y="35471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Ex.2</a:t>
            </a:r>
            <a:endParaRPr lang="zh-TW" altLang="en-US" dirty="0"/>
          </a:p>
        </p:txBody>
      </p:sp>
      <p:sp>
        <p:nvSpPr>
          <p:cNvPr id="18" name="文字方塊 17">
            <a:hlinkClick r:id="rId4"/>
          </p:cNvPr>
          <p:cNvSpPr txBox="1"/>
          <p:nvPr/>
        </p:nvSpPr>
        <p:spPr>
          <a:xfrm>
            <a:off x="1408722" y="35471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Ex.3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501317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收到輸入事件，</a:t>
            </a:r>
            <a:r>
              <a:rPr lang="zh-TW" altLang="en-US" dirty="0"/>
              <a:t>提供</a:t>
            </a:r>
            <a:r>
              <a:rPr lang="zh-TW" altLang="en-US" dirty="0">
                <a:solidFill>
                  <a:srgbClr val="FF0000"/>
                </a:solidFill>
              </a:rPr>
              <a:t>視覺化的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輸入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 smtClean="0">
                <a:solidFill>
                  <a:srgbClr val="FF0000"/>
                </a:solidFill>
              </a:rPr>
              <a:t>確認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hlinkClick r:id="rId5"/>
          </p:cNvPr>
          <p:cNvSpPr txBox="1"/>
          <p:nvPr/>
        </p:nvSpPr>
        <p:spPr>
          <a:xfrm>
            <a:off x="-36512" y="550794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21" name="文字方塊 20">
            <a:hlinkClick r:id="rId6"/>
          </p:cNvPr>
          <p:cNvSpPr txBox="1"/>
          <p:nvPr/>
        </p:nvSpPr>
        <p:spPr>
          <a:xfrm>
            <a:off x="688642" y="550794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Ex.2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343781" y="48395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實例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606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 txBox="1">
            <a:spLocks/>
          </p:cNvSpPr>
          <p:nvPr/>
        </p:nvSpPr>
        <p:spPr>
          <a:xfrm>
            <a:off x="457200" y="-85402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物體本身的回饋</a:t>
            </a:r>
          </a:p>
        </p:txBody>
      </p:sp>
      <p:sp>
        <p:nvSpPr>
          <p:cNvPr id="3" name="文字方塊 2">
            <a:hlinkClick r:id="rId2"/>
          </p:cNvPr>
          <p:cNvSpPr txBox="1"/>
          <p:nvPr/>
        </p:nvSpPr>
        <p:spPr>
          <a:xfrm>
            <a:off x="-36512" y="250944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17" name="文字方塊 16">
            <a:hlinkClick r:id="rId3"/>
          </p:cNvPr>
          <p:cNvSpPr txBox="1"/>
          <p:nvPr/>
        </p:nvSpPr>
        <p:spPr>
          <a:xfrm>
            <a:off x="688642" y="250944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Ex.2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8343781" y="246327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實例</a:t>
            </a:r>
            <a:endParaRPr lang="zh-TW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0" y="1484784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除了表象</a:t>
            </a:r>
            <a:r>
              <a:rPr lang="zh-TW" altLang="en-US" dirty="0"/>
              <a:t>層</a:t>
            </a:r>
            <a:r>
              <a:rPr lang="zh-TW" altLang="en-US" dirty="0" smtClean="0"/>
              <a:t>呈現的</a:t>
            </a:r>
            <a:r>
              <a:rPr lang="zh-TW" altLang="en-US" dirty="0"/>
              <a:t>動畫效果，</a:t>
            </a:r>
            <a:r>
              <a:rPr lang="zh-TW" altLang="en-US" dirty="0">
                <a:solidFill>
                  <a:srgbClr val="FF0000"/>
                </a:solidFill>
              </a:rPr>
              <a:t>物體本身</a:t>
            </a:r>
            <a:r>
              <a:rPr lang="zh-TW" altLang="en-US" dirty="0"/>
              <a:t>也可以</a:t>
            </a:r>
            <a:r>
              <a:rPr lang="zh-TW" altLang="en-US" dirty="0">
                <a:solidFill>
                  <a:srgbClr val="FF0000"/>
                </a:solidFill>
              </a:rPr>
              <a:t>做出</a:t>
            </a:r>
            <a:r>
              <a:rPr lang="zh-TW" altLang="en-US" dirty="0" smtClean="0">
                <a:solidFill>
                  <a:srgbClr val="FF0000"/>
                </a:solidFill>
              </a:rPr>
              <a:t>回饋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97122" y="350100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觸控時的上升效果</a:t>
            </a:r>
          </a:p>
        </p:txBody>
      </p:sp>
      <p:sp>
        <p:nvSpPr>
          <p:cNvPr id="16" name="文字方塊 15">
            <a:hlinkClick r:id="rId4"/>
          </p:cNvPr>
          <p:cNvSpPr txBox="1"/>
          <p:nvPr/>
        </p:nvSpPr>
        <p:spPr>
          <a:xfrm>
            <a:off x="0" y="35471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497122" y="465313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放射狀的動畫效果</a:t>
            </a:r>
          </a:p>
        </p:txBody>
      </p:sp>
      <p:sp>
        <p:nvSpPr>
          <p:cNvPr id="9" name="矩形 8"/>
          <p:cNvSpPr/>
          <p:nvPr/>
        </p:nvSpPr>
        <p:spPr>
          <a:xfrm>
            <a:off x="2254" y="5114837"/>
            <a:ext cx="66579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使用者</a:t>
            </a:r>
            <a:r>
              <a:rPr lang="zh-TW" altLang="en-US" dirty="0"/>
              <a:t>的輸入會有一個中心點，他們在觸控點上進行觸控</a:t>
            </a:r>
            <a:r>
              <a:rPr lang="zh-TW" altLang="en-US" dirty="0" smtClean="0"/>
              <a:t>動作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 </a:t>
            </a:r>
            <a:r>
              <a:rPr lang="zh-TW" altLang="en-US" dirty="0" smtClean="0"/>
              <a:t>每</a:t>
            </a:r>
            <a:r>
              <a:rPr lang="zh-TW" altLang="en-US" dirty="0"/>
              <a:t>一個動畫都應該在視覺上與它們各自的輸入</a:t>
            </a:r>
            <a:r>
              <a:rPr lang="zh-TW" altLang="en-US" dirty="0">
                <a:solidFill>
                  <a:srgbClr val="FF0000"/>
                </a:solidFill>
              </a:rPr>
              <a:t>中心點進行</a:t>
            </a:r>
            <a:r>
              <a:rPr lang="zh-TW" altLang="en-US" dirty="0" smtClean="0">
                <a:solidFill>
                  <a:srgbClr val="FF0000"/>
                </a:solidFill>
              </a:rPr>
              <a:t>連結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7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267580"/>
            <a:ext cx="86044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不同</a:t>
            </a:r>
            <a:r>
              <a:rPr lang="zh-TW" altLang="en-US" dirty="0"/>
              <a:t>狀態的視覺漸</a:t>
            </a:r>
            <a:r>
              <a:rPr lang="zh-TW" altLang="en-US" dirty="0" smtClean="0"/>
              <a:t>變須</a:t>
            </a:r>
            <a:r>
              <a:rPr lang="zh-TW" altLang="en-US" dirty="0"/>
              <a:t>是</a:t>
            </a:r>
            <a:r>
              <a:rPr lang="zh-TW" altLang="en-US" dirty="0">
                <a:solidFill>
                  <a:srgbClr val="FF0000"/>
                </a:solidFill>
              </a:rPr>
              <a:t>流暢、</a:t>
            </a:r>
            <a:r>
              <a:rPr lang="zh-TW" altLang="en-US" dirty="0" smtClean="0">
                <a:solidFill>
                  <a:srgbClr val="FF0000"/>
                </a:solidFill>
              </a:rPr>
              <a:t>輕鬆及不</a:t>
            </a:r>
            <a:r>
              <a:rPr lang="zh-TW" altLang="en-US" dirty="0">
                <a:solidFill>
                  <a:srgbClr val="FF0000"/>
                </a:solidFill>
              </a:rPr>
              <a:t>間斷</a:t>
            </a:r>
            <a:r>
              <a:rPr lang="zh-TW" altLang="en-US" dirty="0" smtClean="0">
                <a:solidFill>
                  <a:srgbClr val="FF0000"/>
                </a:solidFill>
              </a:rPr>
              <a:t>的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漸</a:t>
            </a:r>
            <a:r>
              <a:rPr lang="zh-TW" altLang="en-US" dirty="0"/>
              <a:t>變</a:t>
            </a:r>
            <a:r>
              <a:rPr lang="zh-TW" altLang="en-US" dirty="0" smtClean="0"/>
              <a:t>動畫包含</a:t>
            </a:r>
            <a:r>
              <a:rPr lang="zh-TW" altLang="en-US" dirty="0"/>
              <a:t>三種元件</a:t>
            </a:r>
            <a:r>
              <a:rPr lang="zh-TW" altLang="en-US" dirty="0" smtClean="0"/>
              <a:t>：</a:t>
            </a:r>
            <a:endParaRPr lang="zh-TW" altLang="en-US" dirty="0"/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進入</a:t>
            </a:r>
            <a:r>
              <a:rPr lang="zh-TW" altLang="en-US" dirty="0"/>
              <a:t>的元件</a:t>
            </a:r>
            <a:endParaRPr lang="en-US" altLang="zh-TW" dirty="0"/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離開</a:t>
            </a:r>
            <a:r>
              <a:rPr lang="zh-TW" altLang="en-US" dirty="0"/>
              <a:t>的元件</a:t>
            </a:r>
            <a:endParaRPr lang="en-US" altLang="zh-TW" dirty="0"/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r>
              <a:rPr lang="zh-TW" altLang="en-US" dirty="0">
                <a:solidFill>
                  <a:srgbClr val="FF0000"/>
                </a:solidFill>
              </a:rPr>
              <a:t>共用</a:t>
            </a:r>
            <a:r>
              <a:rPr lang="zh-TW" altLang="en-US" dirty="0"/>
              <a:t>的</a:t>
            </a:r>
            <a:r>
              <a:rPr lang="zh-TW" altLang="en-US" dirty="0" smtClean="0"/>
              <a:t>元件</a:t>
            </a:r>
            <a:endParaRPr lang="en-US" altLang="zh-TW" dirty="0" smtClean="0"/>
          </a:p>
          <a:p>
            <a:pPr marL="800100" lvl="1" indent="-342900">
              <a:buClr>
                <a:schemeClr val="tx1"/>
              </a:buClr>
              <a:buFont typeface="+mj-lt"/>
              <a:buAutoNum type="arabicPeriod"/>
            </a:pPr>
            <a:endParaRPr lang="en-US" altLang="zh-TW" dirty="0"/>
          </a:p>
          <a:p>
            <a:r>
              <a:rPr lang="en-US" altLang="zh-TW" dirty="0" smtClean="0"/>
              <a:t>~ </a:t>
            </a:r>
            <a:r>
              <a:rPr lang="zh-TW" altLang="en-US" dirty="0" smtClean="0"/>
              <a:t>設計動畫</a:t>
            </a:r>
            <a:r>
              <a:rPr lang="zh-TW" altLang="en-US" dirty="0"/>
              <a:t>時，請</a:t>
            </a:r>
            <a:r>
              <a:rPr lang="zh-TW" altLang="en-US" dirty="0" smtClean="0"/>
              <a:t>注意：</a:t>
            </a:r>
            <a:endParaRPr lang="en-US" altLang="zh-TW" dirty="0" smtClean="0"/>
          </a:p>
          <a:p>
            <a:r>
              <a:rPr lang="zh-TW" altLang="en-US" dirty="0" smtClean="0"/>
              <a:t>        </a:t>
            </a:r>
            <a:r>
              <a:rPr lang="en-US" altLang="zh-TW" dirty="0" smtClean="0"/>
              <a:t>1.</a:t>
            </a:r>
            <a:r>
              <a:rPr lang="zh-TW" altLang="en-US" dirty="0" smtClean="0"/>
              <a:t>使用者的注意力應如何</a:t>
            </a:r>
            <a:r>
              <a:rPr lang="zh-TW" altLang="en-US" dirty="0"/>
              <a:t>被引導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</a:t>
            </a:r>
            <a:r>
              <a:rPr lang="zh-TW" altLang="en-US" dirty="0" smtClean="0"/>
              <a:t>什麼</a:t>
            </a:r>
            <a:r>
              <a:rPr lang="zh-TW" altLang="en-US" dirty="0"/>
              <a:t>樣的元件或動作能夠協助這個目標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r>
              <a:rPr lang="en-US" altLang="zh-TW" dirty="0"/>
              <a:t> </a:t>
            </a:r>
            <a:r>
              <a:rPr lang="en-US" altLang="zh-TW" dirty="0" smtClean="0"/>
              <a:t>           </a:t>
            </a:r>
            <a:r>
              <a:rPr lang="zh-TW" altLang="en-US" dirty="0" smtClean="0"/>
              <a:t>要</a:t>
            </a:r>
            <a:r>
              <a:rPr lang="zh-TW" altLang="en-US" dirty="0"/>
              <a:t>進入、離開或共用的元件，如何安排強調或弱化</a:t>
            </a:r>
            <a:r>
              <a:rPr lang="zh-TW" altLang="en-US" dirty="0" smtClean="0"/>
              <a:t>？</a:t>
            </a:r>
            <a:endParaRPr lang="en-US" altLang="zh-TW" dirty="0"/>
          </a:p>
          <a:p>
            <a:r>
              <a:rPr lang="en-US" altLang="zh-TW" dirty="0" smtClean="0"/>
              <a:t>        2.</a:t>
            </a:r>
            <a:r>
              <a:rPr lang="zh-TW" altLang="en-US" dirty="0" smtClean="0"/>
              <a:t>思考</a:t>
            </a:r>
            <a:r>
              <a:rPr lang="zh-TW" altLang="en-US" dirty="0"/>
              <a:t>動畫前後的狀態</a:t>
            </a:r>
            <a:r>
              <a:rPr lang="zh-TW" altLang="en-US" dirty="0" smtClean="0"/>
              <a:t>，漸變過程中</a:t>
            </a:r>
            <a:r>
              <a:rPr lang="zh-TW" altLang="en-US" dirty="0"/>
              <a:t>透過顏色及</a:t>
            </a:r>
            <a:r>
              <a:rPr lang="zh-TW" altLang="en-US" dirty="0" smtClean="0"/>
              <a:t>共用元件，創造</a:t>
            </a:r>
            <a:r>
              <a:rPr lang="zh-TW" altLang="en-US" dirty="0"/>
              <a:t>視覺關聯</a:t>
            </a:r>
            <a:r>
              <a:rPr lang="zh-TW" altLang="en-US" dirty="0" smtClean="0"/>
              <a:t>性</a:t>
            </a:r>
            <a:endParaRPr lang="zh-TW" altLang="en-US" dirty="0"/>
          </a:p>
          <a:p>
            <a:r>
              <a:rPr lang="en-US" altLang="zh-TW" dirty="0" smtClean="0"/>
              <a:t>        3.</a:t>
            </a:r>
            <a:r>
              <a:rPr lang="zh-TW" altLang="en-US" dirty="0" smtClean="0"/>
              <a:t> 如何</a:t>
            </a:r>
            <a:r>
              <a:rPr lang="zh-TW" altLang="en-US" dirty="0"/>
              <a:t>透過移動一個元件，使動畫漸變的過程更加清晰</a:t>
            </a:r>
            <a:r>
              <a:rPr lang="zh-TW" altLang="en-US" dirty="0" smtClean="0"/>
              <a:t>流暢</a:t>
            </a: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3-3.</a:t>
            </a:r>
            <a:r>
              <a:rPr lang="zh-TW" altLang="en-US" b="1" dirty="0" smtClean="0">
                <a:solidFill>
                  <a:srgbClr val="00B050"/>
                </a:solidFill>
              </a:rPr>
              <a:t>有意義的動畫</a:t>
            </a:r>
            <a:r>
              <a:rPr lang="en-US" altLang="zh-TW" b="1" dirty="0" smtClean="0"/>
              <a:t>-</a:t>
            </a:r>
            <a:r>
              <a:rPr lang="zh-TW" altLang="en-US" b="1" dirty="0"/>
              <a:t>視覺的連續性</a:t>
            </a:r>
          </a:p>
        </p:txBody>
      </p:sp>
      <p:sp>
        <p:nvSpPr>
          <p:cNvPr id="17" name="文字方塊 16">
            <a:hlinkClick r:id="rId2"/>
          </p:cNvPr>
          <p:cNvSpPr txBox="1"/>
          <p:nvPr/>
        </p:nvSpPr>
        <p:spPr>
          <a:xfrm>
            <a:off x="323528" y="1340768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18" name="文字方塊 17">
            <a:hlinkClick r:id="rId3"/>
          </p:cNvPr>
          <p:cNvSpPr txBox="1"/>
          <p:nvPr/>
        </p:nvSpPr>
        <p:spPr>
          <a:xfrm>
            <a:off x="1048682" y="1340768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Ex.2</a:t>
            </a:r>
            <a:endParaRPr lang="zh-TW" altLang="en-US" dirty="0"/>
          </a:p>
        </p:txBody>
      </p:sp>
      <p:sp>
        <p:nvSpPr>
          <p:cNvPr id="19" name="文字方塊 18">
            <a:hlinkClick r:id="rId4"/>
          </p:cNvPr>
          <p:cNvSpPr txBox="1"/>
          <p:nvPr/>
        </p:nvSpPr>
        <p:spPr>
          <a:xfrm>
            <a:off x="179512" y="608400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20" name="文字方塊 19">
            <a:hlinkClick r:id="rId5"/>
          </p:cNvPr>
          <p:cNvSpPr txBox="1"/>
          <p:nvPr/>
        </p:nvSpPr>
        <p:spPr>
          <a:xfrm>
            <a:off x="1190294" y="608400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3343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階層式的時間差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0" y="1569566"/>
            <a:ext cx="6930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考量元件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移動方式</a:t>
            </a:r>
            <a:r>
              <a:rPr lang="zh-TW" altLang="en-US" dirty="0"/>
              <a:t>與</a:t>
            </a:r>
            <a:r>
              <a:rPr lang="zh-TW" altLang="en-US" dirty="0">
                <a:solidFill>
                  <a:srgbClr val="FF0000"/>
                </a:solidFill>
              </a:rPr>
              <a:t>移動的時間</a:t>
            </a:r>
            <a:r>
              <a:rPr lang="zh-TW" altLang="en-US" dirty="0" smtClean="0">
                <a:solidFill>
                  <a:srgbClr val="FF0000"/>
                </a:solidFill>
              </a:rPr>
              <a:t>差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時間</a:t>
            </a:r>
            <a:r>
              <a:rPr lang="zh-TW" altLang="en-US" dirty="0"/>
              <a:t>差的</a:t>
            </a:r>
            <a:r>
              <a:rPr lang="zh-TW" altLang="en-US" dirty="0" smtClean="0"/>
              <a:t>安排須</a:t>
            </a:r>
            <a:r>
              <a:rPr lang="zh-TW" altLang="en-US" dirty="0">
                <a:solidFill>
                  <a:srgbClr val="FF0000"/>
                </a:solidFill>
              </a:rPr>
              <a:t>流暢</a:t>
            </a:r>
            <a:r>
              <a:rPr lang="zh-TW" altLang="en-US" dirty="0" smtClean="0"/>
              <a:t>且須</a:t>
            </a:r>
            <a:r>
              <a:rPr lang="zh-TW" altLang="en-US" dirty="0">
                <a:solidFill>
                  <a:srgbClr val="FF0000"/>
                </a:solidFill>
              </a:rPr>
              <a:t>避免</a:t>
            </a:r>
            <a:r>
              <a:rPr lang="zh-TW" altLang="en-US" dirty="0" smtClean="0"/>
              <a:t>讓人覺得</a:t>
            </a:r>
            <a:r>
              <a:rPr lang="zh-TW" altLang="en-US" dirty="0">
                <a:solidFill>
                  <a:srgbClr val="FF0000"/>
                </a:solidFill>
              </a:rPr>
              <a:t>與產品</a:t>
            </a:r>
            <a:r>
              <a:rPr lang="zh-TW" altLang="en-US" dirty="0" smtClean="0">
                <a:solidFill>
                  <a:srgbClr val="FF0000"/>
                </a:solidFill>
              </a:rPr>
              <a:t>脫節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hlinkClick r:id="rId2"/>
          </p:cNvPr>
          <p:cNvSpPr txBox="1"/>
          <p:nvPr/>
        </p:nvSpPr>
        <p:spPr>
          <a:xfrm>
            <a:off x="6804248" y="184656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10" name="文字方塊 9">
            <a:hlinkClick r:id="rId3"/>
          </p:cNvPr>
          <p:cNvSpPr txBox="1"/>
          <p:nvPr/>
        </p:nvSpPr>
        <p:spPr>
          <a:xfrm>
            <a:off x="7815030" y="184656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457200" y="278092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編排規則的一致性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3917955"/>
            <a:ext cx="6156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</a:rPr>
              <a:t>避免線性路徑</a:t>
            </a:r>
            <a:r>
              <a:rPr lang="zh-TW" altLang="en-US" dirty="0"/>
              <a:t>，</a:t>
            </a:r>
            <a:r>
              <a:rPr lang="zh-TW" altLang="en-US" dirty="0" smtClean="0"/>
              <a:t>除非是</a:t>
            </a:r>
            <a:r>
              <a:rPr lang="zh-TW" altLang="en-US" dirty="0"/>
              <a:t>沿著特定</a:t>
            </a:r>
            <a:r>
              <a:rPr lang="zh-TW" altLang="en-US" dirty="0" smtClean="0"/>
              <a:t>軸線</a:t>
            </a:r>
            <a:endParaRPr lang="en-US" altLang="zh-TW" dirty="0" smtClean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endParaRPr lang="zh-TW" altLang="en-US" dirty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en-US" dirty="0"/>
              <a:t>確保各個元件的</a:t>
            </a:r>
            <a:r>
              <a:rPr lang="zh-TW" altLang="en-US" dirty="0">
                <a:solidFill>
                  <a:srgbClr val="FF0000"/>
                </a:solidFill>
              </a:rPr>
              <a:t>路徑相互配合</a:t>
            </a:r>
            <a:r>
              <a:rPr lang="zh-TW" altLang="en-US" dirty="0"/>
              <a:t>。</a:t>
            </a:r>
            <a:r>
              <a:rPr lang="zh-TW" altLang="en-US" dirty="0" smtClean="0">
                <a:solidFill>
                  <a:srgbClr val="FF0000"/>
                </a:solidFill>
              </a:rPr>
              <a:t>避免衝突</a:t>
            </a:r>
            <a:r>
              <a:rPr lang="zh-TW" altLang="en-US" dirty="0"/>
              <a:t>或</a:t>
            </a:r>
            <a:r>
              <a:rPr lang="zh-TW" altLang="en-US" dirty="0">
                <a:solidFill>
                  <a:srgbClr val="FF0000"/>
                </a:solidFill>
              </a:rPr>
              <a:t>重疊</a:t>
            </a:r>
            <a:r>
              <a:rPr lang="zh-TW" altLang="en-US" dirty="0"/>
              <a:t>的</a:t>
            </a:r>
            <a:r>
              <a:rPr lang="zh-TW" altLang="en-US" dirty="0" smtClean="0"/>
              <a:t>路徑</a:t>
            </a:r>
            <a:endParaRPr lang="en-US" altLang="zh-TW" dirty="0" smtClean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endParaRPr lang="zh-TW" altLang="en-US" dirty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en-US" dirty="0"/>
              <a:t>考慮動畫的</a:t>
            </a:r>
            <a:r>
              <a:rPr lang="zh-TW" altLang="en-US" dirty="0">
                <a:solidFill>
                  <a:srgbClr val="FF0000"/>
                </a:solidFill>
              </a:rPr>
              <a:t>故事</a:t>
            </a:r>
            <a:r>
              <a:rPr lang="zh-TW" altLang="en-US" dirty="0" smtClean="0">
                <a:solidFill>
                  <a:srgbClr val="FF0000"/>
                </a:solidFill>
              </a:rPr>
              <a:t>性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endParaRPr lang="zh-TW" altLang="en-US" dirty="0">
              <a:solidFill>
                <a:srgbClr val="FF0000"/>
              </a:solidFill>
            </a:endParaRPr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en-US" dirty="0" smtClean="0">
                <a:solidFill>
                  <a:srgbClr val="FF0000"/>
                </a:solidFill>
              </a:rPr>
              <a:t>進入</a:t>
            </a:r>
            <a:r>
              <a:rPr lang="zh-TW" altLang="en-US" dirty="0">
                <a:solidFill>
                  <a:srgbClr val="FF0000"/>
                </a:solidFill>
              </a:rPr>
              <a:t>與離開</a:t>
            </a:r>
            <a:r>
              <a:rPr lang="zh-TW" altLang="en-US" dirty="0"/>
              <a:t>的元件上</a:t>
            </a:r>
            <a:r>
              <a:rPr lang="zh-TW" altLang="en-US" dirty="0">
                <a:solidFill>
                  <a:srgbClr val="FF0000"/>
                </a:solidFill>
              </a:rPr>
              <a:t>套用一致</a:t>
            </a:r>
            <a:r>
              <a:rPr lang="zh-TW" altLang="en-US" dirty="0"/>
              <a:t>的</a:t>
            </a:r>
            <a:r>
              <a:rPr lang="zh-TW" altLang="en-US" dirty="0" smtClean="0"/>
              <a:t>動畫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728228" y="38163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最佳典範</a:t>
            </a:r>
          </a:p>
        </p:txBody>
      </p:sp>
      <p:sp>
        <p:nvSpPr>
          <p:cNvPr id="14" name="文字方塊 13">
            <a:hlinkClick r:id="rId4"/>
          </p:cNvPr>
          <p:cNvSpPr txBox="1"/>
          <p:nvPr/>
        </p:nvSpPr>
        <p:spPr>
          <a:xfrm>
            <a:off x="6804248" y="557994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</a:p>
        </p:txBody>
      </p:sp>
      <p:sp>
        <p:nvSpPr>
          <p:cNvPr id="15" name="文字方塊 14">
            <a:hlinkClick r:id="rId5"/>
          </p:cNvPr>
          <p:cNvSpPr txBox="1"/>
          <p:nvPr/>
        </p:nvSpPr>
        <p:spPr>
          <a:xfrm>
            <a:off x="7815030" y="557994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20115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15616" y="3001516"/>
            <a:ext cx="7920880" cy="1363588"/>
          </a:xfrm>
        </p:spPr>
        <p:txBody>
          <a:bodyPr>
            <a:noAutofit/>
          </a:bodyPr>
          <a:lstStyle/>
          <a:p>
            <a:pPr algn="dist"/>
            <a:r>
              <a:rPr lang="en-US" altLang="zh-TW" sz="6600" dirty="0" smtClean="0"/>
              <a:t>Material Design</a:t>
            </a:r>
            <a:endParaRPr lang="zh-TW" altLang="en-US" sz="66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07504" y="908720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16600" dirty="0"/>
              <a:t>1</a:t>
            </a:r>
            <a:endParaRPr lang="zh-TW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303762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3-4.</a:t>
            </a:r>
            <a:r>
              <a:rPr lang="zh-TW" altLang="en-US" b="1" dirty="0">
                <a:solidFill>
                  <a:srgbClr val="00B050"/>
                </a:solidFill>
              </a:rPr>
              <a:t>討人歡心的細節</a:t>
            </a:r>
            <a:endParaRPr lang="zh-TW" altLang="en-US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1386642"/>
            <a:ext cx="693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動畫</a:t>
            </a:r>
            <a:r>
              <a:rPr lang="zh-TW" altLang="en-US" dirty="0"/>
              <a:t>能存在於應用程式內</a:t>
            </a:r>
            <a:r>
              <a:rPr lang="zh-TW" altLang="en-US" dirty="0">
                <a:solidFill>
                  <a:srgbClr val="FF0000"/>
                </a:solidFill>
              </a:rPr>
              <a:t>所有的元件中</a:t>
            </a:r>
            <a:r>
              <a:rPr lang="zh-TW" altLang="en-US" dirty="0"/>
              <a:t>，包</a:t>
            </a:r>
            <a:r>
              <a:rPr lang="zh-TW" altLang="en-US" dirty="0">
                <a:solidFill>
                  <a:srgbClr val="FF0000"/>
                </a:solidFill>
              </a:rPr>
              <a:t>含所有的比例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hlinkClick r:id="rId2"/>
          </p:cNvPr>
          <p:cNvSpPr txBox="1"/>
          <p:nvPr/>
        </p:nvSpPr>
        <p:spPr>
          <a:xfrm>
            <a:off x="179512" y="220486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Ex.1</a:t>
            </a:r>
            <a:endParaRPr lang="zh-TW" altLang="en-US" dirty="0"/>
          </a:p>
        </p:txBody>
      </p:sp>
      <p:sp>
        <p:nvSpPr>
          <p:cNvPr id="10" name="文字方塊 9">
            <a:hlinkClick r:id="rId3"/>
          </p:cNvPr>
          <p:cNvSpPr txBox="1"/>
          <p:nvPr/>
        </p:nvSpPr>
        <p:spPr>
          <a:xfrm>
            <a:off x="904666" y="220486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Ex.2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42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6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55776" y="3001516"/>
            <a:ext cx="5112568" cy="1363588"/>
          </a:xfrm>
        </p:spPr>
        <p:txBody>
          <a:bodyPr>
            <a:noAutofit/>
          </a:bodyPr>
          <a:lstStyle/>
          <a:p>
            <a:pPr algn="dist"/>
            <a:r>
              <a:rPr lang="en-US" altLang="zh-TW" sz="8000" dirty="0" smtClean="0"/>
              <a:t>Style</a:t>
            </a:r>
            <a:endParaRPr lang="zh-TW" altLang="en-US" sz="8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07504" y="908720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16600" dirty="0" smtClean="0"/>
              <a:t>4</a:t>
            </a:r>
            <a:endParaRPr lang="zh-TW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217698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4-1.</a:t>
            </a:r>
            <a:r>
              <a:rPr lang="zh-TW" altLang="en-US" b="1" dirty="0" smtClean="0">
                <a:solidFill>
                  <a:srgbClr val="00B050"/>
                </a:solidFill>
              </a:rPr>
              <a:t>顏色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zh-TW" dirty="0"/>
              <a:t>寧靜場合之中強調色的標示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dirty="0" smtClean="0"/>
              <a:t>當代建築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dirty="0" smtClean="0"/>
              <a:t>道路標誌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dirty="0" smtClean="0"/>
              <a:t>地面</a:t>
            </a:r>
            <a:r>
              <a:rPr lang="zh-TW" altLang="zh-TW" dirty="0"/>
              <a:t>標</a:t>
            </a:r>
            <a:r>
              <a:rPr lang="zh-TW" altLang="zh-TW" dirty="0" smtClean="0"/>
              <a:t>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zh-TW" dirty="0" smtClean="0"/>
              <a:t> 體育場地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817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pPr marL="0" indent="0"/>
            <a:r>
              <a:rPr lang="zh-TW" altLang="en-US" b="1" dirty="0" smtClean="0"/>
              <a:t>色票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22612" y="1722512"/>
            <a:ext cx="3898776" cy="34129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~</a:t>
            </a:r>
            <a:r>
              <a:rPr lang="zh-TW" altLang="en-US" dirty="0" smtClean="0"/>
              <a:t> 繪圖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~</a:t>
            </a:r>
            <a:r>
              <a:rPr lang="zh-TW" altLang="en-US" dirty="0" smtClean="0"/>
              <a:t> 發展成你的品牌色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zh-TW" dirty="0" smtClean="0"/>
              <a:t>基本色</a:t>
            </a:r>
            <a:endParaRPr lang="en-US" altLang="zh-TW" dirty="0" smtClean="0"/>
          </a:p>
          <a:p>
            <a:r>
              <a:rPr lang="zh-TW" altLang="zh-TW" dirty="0" smtClean="0"/>
              <a:t>強調色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44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8" y="1700808"/>
            <a:ext cx="2653600" cy="1798551"/>
          </a:xfrm>
        </p:spPr>
      </p:pic>
      <p:pic>
        <p:nvPicPr>
          <p:cNvPr id="10" name="內容版面配置區 9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0" y="4437112"/>
            <a:ext cx="2655738" cy="1800000"/>
          </a:xfrm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>
          <a:xfrm>
            <a:off x="3563889" y="2394564"/>
            <a:ext cx="5112567" cy="4110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 smtClean="0"/>
              <a:t>主要色票：選擇的基本色調侷限在</a:t>
            </a:r>
            <a:r>
              <a:rPr lang="zh-TW" altLang="en-US" sz="2000" dirty="0" smtClean="0">
                <a:solidFill>
                  <a:srgbClr val="FF0000"/>
                </a:solidFill>
              </a:rPr>
              <a:t>三種</a:t>
            </a:r>
            <a:r>
              <a:rPr lang="zh-TW" altLang="en-US" sz="2000" dirty="0" smtClean="0"/>
              <a:t>以內</a:t>
            </a:r>
            <a:endParaRPr lang="en-US" altLang="zh-TW" sz="2000" dirty="0" smtClean="0"/>
          </a:p>
        </p:txBody>
      </p:sp>
      <p:sp>
        <p:nvSpPr>
          <p:cNvPr id="11" name="內容版面配置區 7"/>
          <p:cNvSpPr txBox="1">
            <a:spLocks/>
          </p:cNvSpPr>
          <p:nvPr/>
        </p:nvSpPr>
        <p:spPr>
          <a:xfrm>
            <a:off x="3563889" y="5131593"/>
            <a:ext cx="3384375" cy="4110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 smtClean="0"/>
              <a:t>次要色票：選擇</a:t>
            </a:r>
            <a:r>
              <a:rPr lang="zh-TW" altLang="en-US" sz="2000" dirty="0" smtClean="0">
                <a:solidFill>
                  <a:srgbClr val="FF0000"/>
                </a:solidFill>
              </a:rPr>
              <a:t>一種</a:t>
            </a:r>
            <a:r>
              <a:rPr lang="zh-TW" altLang="en-US" sz="2000" dirty="0" smtClean="0"/>
              <a:t>強調色 </a:t>
            </a:r>
            <a:endParaRPr lang="zh-TW" altLang="en-US" sz="2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077179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選擇你的色</a:t>
            </a:r>
            <a:r>
              <a:rPr lang="zh-TW" altLang="en-US" sz="2400" b="1" dirty="0" smtClean="0"/>
              <a:t>票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85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131840" y="879103"/>
            <a:ext cx="6043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在灰階文字、</a:t>
            </a:r>
            <a:r>
              <a:rPr lang="en-US" altLang="zh-TW" sz="2400" b="1" dirty="0"/>
              <a:t>icon</a:t>
            </a:r>
            <a:r>
              <a:rPr lang="zh-TW" altLang="en-US" sz="2400" b="1" dirty="0"/>
              <a:t>以及分隔線上使用</a:t>
            </a:r>
            <a:r>
              <a:rPr lang="en-US" altLang="zh-TW" sz="2400" b="1" dirty="0"/>
              <a:t>alpha</a:t>
            </a:r>
            <a:r>
              <a:rPr lang="zh-TW" altLang="en-US" sz="2400" b="1" dirty="0"/>
              <a:t>值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340" y="1700808"/>
            <a:ext cx="2738028" cy="2160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0" y="2060848"/>
            <a:ext cx="57241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zh-TW" altLang="zh-TW" sz="2000" dirty="0"/>
              <a:t>白色背景</a:t>
            </a:r>
            <a:r>
              <a:rPr lang="zh-TW" altLang="zh-TW" sz="2000" dirty="0" smtClean="0"/>
              <a:t>文字</a:t>
            </a:r>
            <a:r>
              <a:rPr lang="zh-TW" altLang="en-US" sz="2000" dirty="0" smtClean="0"/>
              <a:t>：</a:t>
            </a:r>
            <a:endParaRPr lang="en-US" altLang="zh-TW" sz="2000" dirty="0"/>
          </a:p>
          <a:p>
            <a:r>
              <a:rPr lang="zh-TW" altLang="en-US" sz="2000" dirty="0" smtClean="0"/>
              <a:t>              </a:t>
            </a:r>
            <a:r>
              <a:rPr lang="en-US" altLang="zh-TW" sz="2000" dirty="0" smtClean="0"/>
              <a:t>alpha</a:t>
            </a:r>
            <a:r>
              <a:rPr lang="zh-TW" altLang="zh-TW" sz="2000" dirty="0"/>
              <a:t>值為</a:t>
            </a:r>
            <a:r>
              <a:rPr lang="en-US" altLang="zh-TW" sz="2000" dirty="0"/>
              <a:t>87%</a:t>
            </a:r>
            <a:r>
              <a:rPr lang="zh-TW" altLang="zh-TW" sz="2000" dirty="0"/>
              <a:t>（</a:t>
            </a:r>
            <a:r>
              <a:rPr lang="en-US" altLang="zh-TW" sz="2000" dirty="0"/>
              <a:t>#000000</a:t>
            </a:r>
            <a:r>
              <a:rPr lang="zh-TW" altLang="zh-TW" sz="2000" dirty="0" smtClean="0"/>
              <a:t>）</a:t>
            </a:r>
            <a:endParaRPr lang="en-US" altLang="zh-TW" sz="2000" dirty="0" smtClean="0"/>
          </a:p>
          <a:p>
            <a:endParaRPr lang="zh-TW" altLang="zh-TW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zh-TW" altLang="zh-TW" sz="2000" dirty="0"/>
              <a:t>次要</a:t>
            </a:r>
            <a:r>
              <a:rPr lang="zh-TW" altLang="zh-TW" sz="2000" dirty="0" smtClean="0"/>
              <a:t>文字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  </a:t>
            </a:r>
            <a:r>
              <a:rPr lang="en-US" altLang="zh-TW" sz="2000" dirty="0" smtClean="0"/>
              <a:t>alpha</a:t>
            </a:r>
            <a:r>
              <a:rPr lang="zh-TW" altLang="zh-TW" sz="2000" dirty="0" smtClean="0"/>
              <a:t>值有</a:t>
            </a:r>
            <a:r>
              <a:rPr lang="en-US" altLang="zh-TW" sz="2000" dirty="0" smtClean="0"/>
              <a:t>54</a:t>
            </a:r>
            <a:r>
              <a:rPr lang="zh-TW" altLang="zh-TW" sz="2000" dirty="0" smtClean="0"/>
              <a:t>（</a:t>
            </a:r>
            <a:r>
              <a:rPr lang="en-US" altLang="zh-TW" sz="2000" dirty="0" smtClean="0"/>
              <a:t>#000000</a:t>
            </a:r>
            <a:r>
              <a:rPr lang="zh-TW" altLang="zh-TW" sz="2000" dirty="0" smtClean="0"/>
              <a:t>）</a:t>
            </a:r>
            <a:endParaRPr lang="en-US" altLang="zh-TW" sz="2000" dirty="0" smtClean="0"/>
          </a:p>
          <a:p>
            <a:endParaRPr lang="zh-TW" altLang="zh-TW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zh-TW" altLang="zh-TW" sz="2000" dirty="0" smtClean="0"/>
              <a:t>文字欄位</a:t>
            </a:r>
            <a:r>
              <a:rPr lang="zh-TW" altLang="en-US" sz="2000" dirty="0" smtClean="0"/>
              <a:t>、</a:t>
            </a:r>
            <a:r>
              <a:rPr lang="zh-TW" altLang="zh-TW" sz="2000" dirty="0" smtClean="0"/>
              <a:t>標籤</a:t>
            </a:r>
            <a:r>
              <a:rPr lang="zh-TW" altLang="en-US" sz="2000" dirty="0" smtClean="0"/>
              <a:t>及</a:t>
            </a:r>
            <a:r>
              <a:rPr lang="zh-TW" altLang="zh-TW" sz="2000" dirty="0" smtClean="0"/>
              <a:t>使用者</a:t>
            </a:r>
            <a:r>
              <a:rPr lang="zh-TW" altLang="zh-TW" sz="2000" dirty="0"/>
              <a:t>看的文字</a:t>
            </a:r>
            <a:r>
              <a:rPr lang="zh-TW" altLang="zh-TW" sz="2000" dirty="0" smtClean="0"/>
              <a:t>提示</a:t>
            </a:r>
            <a:r>
              <a:rPr lang="zh-TW" altLang="en-US" sz="2000" dirty="0" smtClean="0"/>
              <a:t>：   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 </a:t>
            </a:r>
            <a:r>
              <a:rPr lang="en-US" altLang="zh-TW" sz="2000" dirty="0" smtClean="0"/>
              <a:t>alpha</a:t>
            </a:r>
            <a:r>
              <a:rPr lang="zh-TW" altLang="zh-TW" sz="2000" dirty="0" smtClean="0"/>
              <a:t>值</a:t>
            </a:r>
            <a:r>
              <a:rPr lang="zh-TW" altLang="en-US" sz="2000" dirty="0" smtClean="0"/>
              <a:t>有</a:t>
            </a:r>
            <a:r>
              <a:rPr lang="en-US" altLang="zh-TW" sz="2000" dirty="0" smtClean="0"/>
              <a:t>26%</a:t>
            </a:r>
            <a:r>
              <a:rPr lang="zh-TW" altLang="zh-TW" sz="2000" dirty="0" smtClean="0"/>
              <a:t>（</a:t>
            </a:r>
            <a:r>
              <a:rPr lang="en-US" altLang="zh-TW" sz="2000" dirty="0" smtClean="0"/>
              <a:t>#000000</a:t>
            </a:r>
            <a:r>
              <a:rPr lang="zh-TW" altLang="zh-TW" sz="2000" dirty="0" smtClean="0"/>
              <a:t>）</a:t>
            </a:r>
            <a:endParaRPr lang="en-US" altLang="zh-TW" sz="2000" dirty="0" smtClean="0"/>
          </a:p>
          <a:p>
            <a:endParaRPr lang="zh-TW" altLang="zh-TW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sz="2000" dirty="0" smtClean="0"/>
              <a:t>icon</a:t>
            </a:r>
            <a:r>
              <a:rPr lang="zh-TW" altLang="zh-TW" sz="2000" dirty="0"/>
              <a:t>與分隔</a:t>
            </a:r>
            <a:r>
              <a:rPr lang="zh-TW" altLang="zh-TW" sz="2000" dirty="0" smtClean="0"/>
              <a:t>線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</a:t>
            </a:r>
            <a:r>
              <a:rPr lang="zh-TW" altLang="zh-TW" sz="2000" dirty="0" smtClean="0"/>
              <a:t>可</a:t>
            </a:r>
            <a:r>
              <a:rPr lang="zh-TW" altLang="zh-TW" sz="2000" dirty="0"/>
              <a:t>使用黑色背景的</a:t>
            </a:r>
            <a:r>
              <a:rPr lang="en-US" altLang="zh-TW" sz="2000" dirty="0"/>
              <a:t>alpha</a:t>
            </a:r>
            <a:r>
              <a:rPr lang="zh-TW" altLang="zh-TW" sz="2000" dirty="0"/>
              <a:t>值來取代實心</a:t>
            </a:r>
            <a:r>
              <a:rPr lang="zh-TW" altLang="zh-TW" sz="2000" dirty="0" smtClean="0"/>
              <a:t>顏色</a:t>
            </a:r>
            <a:endParaRPr lang="en-US" altLang="zh-TW" sz="20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293096"/>
            <a:ext cx="2738028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0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804898" y="8791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2400" b="1" dirty="0"/>
              <a:t>工具欄與狀態欄</a:t>
            </a:r>
            <a:endParaRPr lang="zh-TW" altLang="en-US" sz="24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2060848"/>
            <a:ext cx="64442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zh-TW" sz="2000" dirty="0">
                <a:solidFill>
                  <a:srgbClr val="FF0000"/>
                </a:solidFill>
              </a:rPr>
              <a:t>工具欄</a:t>
            </a:r>
            <a:r>
              <a:rPr lang="zh-TW" altLang="zh-TW" sz="2000" dirty="0"/>
              <a:t>以及更大的色</a:t>
            </a:r>
            <a:r>
              <a:rPr lang="zh-TW" altLang="zh-TW" sz="2000" dirty="0" smtClean="0"/>
              <a:t>塊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 </a:t>
            </a:r>
            <a:r>
              <a:rPr lang="zh-TW" altLang="zh-TW" sz="2000" dirty="0" smtClean="0"/>
              <a:t>應使用</a:t>
            </a:r>
            <a:r>
              <a:rPr lang="zh-TW" altLang="zh-TW" sz="2000" dirty="0"/>
              <a:t>主要色</a:t>
            </a:r>
            <a:r>
              <a:rPr lang="en-US" altLang="zh-TW" sz="2000" dirty="0"/>
              <a:t>500</a:t>
            </a:r>
            <a:r>
              <a:rPr lang="zh-TW" altLang="zh-TW" sz="2000" dirty="0"/>
              <a:t>，這應該是你的</a:t>
            </a:r>
            <a:r>
              <a:rPr lang="zh-TW" altLang="zh-TW" sz="2000" dirty="0" smtClean="0">
                <a:solidFill>
                  <a:srgbClr val="FF0000"/>
                </a:solidFill>
              </a:rPr>
              <a:t>應用程式</a:t>
            </a:r>
            <a:r>
              <a:rPr lang="zh-TW" altLang="zh-TW" sz="2000" dirty="0">
                <a:solidFill>
                  <a:srgbClr val="FF0000"/>
                </a:solidFill>
              </a:rPr>
              <a:t>主</a:t>
            </a:r>
            <a:r>
              <a:rPr lang="zh-TW" altLang="zh-TW" sz="2000" dirty="0" smtClean="0">
                <a:solidFill>
                  <a:srgbClr val="FF0000"/>
                </a:solidFill>
              </a:rPr>
              <a:t>色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Clr>
                <a:schemeClr val="tx1"/>
              </a:buClr>
              <a:buFont typeface="Arial" pitchFamily="34" charset="0"/>
              <a:buChar char="•"/>
            </a:pPr>
            <a:r>
              <a:rPr lang="zh-TW" altLang="zh-TW" sz="2000" dirty="0" smtClean="0">
                <a:solidFill>
                  <a:srgbClr val="FF0000"/>
                </a:solidFill>
              </a:rPr>
              <a:t>狀態欄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          </a:t>
            </a:r>
            <a:r>
              <a:rPr lang="zh-TW" altLang="zh-TW" sz="2000" dirty="0" smtClean="0"/>
              <a:t>應是</a:t>
            </a:r>
            <a:r>
              <a:rPr lang="zh-TW" altLang="zh-TW" sz="2000" dirty="0">
                <a:solidFill>
                  <a:srgbClr val="FF0000"/>
                </a:solidFill>
              </a:rPr>
              <a:t>主要色的較暗色調</a:t>
            </a:r>
            <a:r>
              <a:rPr lang="en-US" altLang="zh-TW" sz="2000" dirty="0" smtClean="0">
                <a:solidFill>
                  <a:srgbClr val="FF0000"/>
                </a:solidFill>
              </a:rPr>
              <a:t>700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507281"/>
            <a:ext cx="2356363" cy="28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717352"/>
            <a:ext cx="235636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036004" y="8791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2400" b="1" dirty="0"/>
              <a:t>強調色</a:t>
            </a:r>
            <a:endParaRPr lang="zh-TW" altLang="en-US" sz="24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1619672" y="1628507"/>
            <a:ext cx="5904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dirty="0" smtClean="0"/>
              <a:t>主要</a:t>
            </a:r>
            <a:r>
              <a:rPr lang="zh-TW" altLang="en-US" sz="2000" dirty="0" smtClean="0"/>
              <a:t>用於</a:t>
            </a:r>
            <a:r>
              <a:rPr lang="en-US" altLang="zh-TW" sz="2000" dirty="0" smtClean="0">
                <a:solidFill>
                  <a:srgbClr val="FF0000"/>
                </a:solidFill>
              </a:rPr>
              <a:t>”</a:t>
            </a:r>
            <a:r>
              <a:rPr lang="zh-TW" altLang="zh-TW" sz="2000" dirty="0" smtClean="0">
                <a:solidFill>
                  <a:srgbClr val="FF0000"/>
                </a:solidFill>
              </a:rPr>
              <a:t>操作按鈕</a:t>
            </a:r>
            <a:r>
              <a:rPr lang="en-US" altLang="zh-TW" sz="2000" dirty="0" smtClean="0">
                <a:solidFill>
                  <a:srgbClr val="FF0000"/>
                </a:solidFill>
              </a:rPr>
              <a:t>”</a:t>
            </a:r>
            <a:r>
              <a:rPr lang="zh-TW" altLang="zh-TW" sz="2000" dirty="0" smtClean="0"/>
              <a:t>以及</a:t>
            </a:r>
            <a:r>
              <a:rPr lang="en-US" altLang="zh-TW" sz="2000" dirty="0" smtClean="0">
                <a:solidFill>
                  <a:srgbClr val="FF0000"/>
                </a:solidFill>
              </a:rPr>
              <a:t>”</a:t>
            </a:r>
            <a:r>
              <a:rPr lang="zh-TW" altLang="zh-TW" sz="2000" dirty="0" smtClean="0">
                <a:solidFill>
                  <a:srgbClr val="FF0000"/>
                </a:solidFill>
              </a:rPr>
              <a:t>元件</a:t>
            </a:r>
            <a:r>
              <a:rPr lang="en-US" altLang="zh-TW" sz="2000" dirty="0" smtClean="0">
                <a:solidFill>
                  <a:srgbClr val="FF0000"/>
                </a:solidFill>
              </a:rPr>
              <a:t>”</a:t>
            </a:r>
            <a:r>
              <a:rPr lang="zh-TW" altLang="zh-TW" sz="2000" dirty="0" smtClean="0"/>
              <a:t>上</a:t>
            </a:r>
            <a:r>
              <a:rPr lang="zh-TW" altLang="zh-TW" sz="2000" dirty="0"/>
              <a:t>，如開關或滑</a:t>
            </a:r>
            <a:r>
              <a:rPr lang="zh-TW" altLang="zh-TW" sz="2000" dirty="0" smtClean="0"/>
              <a:t>桿</a:t>
            </a:r>
            <a:r>
              <a:rPr lang="zh-TW" altLang="en-US" sz="2000" dirty="0" smtClean="0"/>
              <a:t> </a:t>
            </a:r>
            <a:endParaRPr lang="zh-TW" altLang="zh-TW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20888"/>
            <a:ext cx="3534546" cy="43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871" y="2420888"/>
            <a:ext cx="353454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036004" y="8791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2400" b="1" dirty="0"/>
              <a:t>強調色</a:t>
            </a:r>
            <a:endParaRPr lang="zh-TW" altLang="en-US" sz="24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922429" y="227715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99373" y="52651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77" y="1201825"/>
            <a:ext cx="2061819" cy="252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477" y="4189850"/>
            <a:ext cx="2061819" cy="252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6" y="1201825"/>
            <a:ext cx="2061819" cy="252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6" y="4189850"/>
            <a:ext cx="206181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0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>
                <a:solidFill>
                  <a:srgbClr val="00B050"/>
                </a:solidFill>
              </a:rPr>
              <a:t>1-1</a:t>
            </a:r>
            <a:r>
              <a:rPr lang="zh-TW" altLang="en-US" b="1" dirty="0">
                <a:solidFill>
                  <a:srgbClr val="00B050"/>
                </a:solidFill>
              </a:rPr>
              <a:t>介紹</a:t>
            </a:r>
            <a:endParaRPr lang="zh-TW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0" y="1412776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開發</a:t>
            </a:r>
            <a:r>
              <a:rPr lang="zh-TW" altLang="en-US" dirty="0"/>
              <a:t>一個單一的基礎系統，允許</a:t>
            </a:r>
            <a:r>
              <a:rPr lang="zh-TW" altLang="en-US" dirty="0">
                <a:solidFill>
                  <a:srgbClr val="FF0000"/>
                </a:solidFill>
              </a:rPr>
              <a:t>跨平台裝置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設備大小</a:t>
            </a:r>
            <a:endParaRPr lang="zh-TW" altLang="zh-TW" dirty="0">
              <a:solidFill>
                <a:srgbClr val="FF0000"/>
              </a:solidFill>
            </a:endParaRPr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457200" y="170080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原則</a:t>
            </a:r>
          </a:p>
        </p:txBody>
      </p:sp>
      <p:sp>
        <p:nvSpPr>
          <p:cNvPr id="4" name="矩形 3"/>
          <p:cNvSpPr/>
          <p:nvPr/>
        </p:nvSpPr>
        <p:spPr>
          <a:xfrm>
            <a:off x="-17332" y="2348880"/>
            <a:ext cx="63175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質感</a:t>
            </a:r>
            <a:r>
              <a:rPr lang="zh-TW" altLang="en-US" dirty="0" smtClean="0"/>
              <a:t>隱喻：</a:t>
            </a:r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zh-TW" altLang="en-US" dirty="0" smtClean="0"/>
              <a:t>針對</a:t>
            </a:r>
            <a:r>
              <a:rPr lang="zh-TW" altLang="en-US" dirty="0"/>
              <a:t>合理的空間以及系統的運作訂定出的統一</a:t>
            </a:r>
            <a:r>
              <a:rPr lang="zh-TW" altLang="en-US" dirty="0" smtClean="0"/>
              <a:t>理論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大膽、圖形、</a:t>
            </a:r>
            <a:r>
              <a:rPr lang="zh-TW" altLang="en-US" dirty="0" smtClean="0"/>
              <a:t>動機：</a:t>
            </a:r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zh-TW" altLang="en-US" dirty="0" smtClean="0"/>
              <a:t>使用者</a:t>
            </a:r>
            <a:r>
              <a:rPr lang="zh-TW" altLang="en-US" dirty="0"/>
              <a:t>動作的強調使得主要的功能立刻凸</a:t>
            </a:r>
            <a:r>
              <a:rPr lang="zh-TW" altLang="en-US" dirty="0" smtClean="0"/>
              <a:t>顯</a:t>
            </a: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endParaRPr lang="en-US" altLang="zh-TW" dirty="0" smtClean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動畫提供</a:t>
            </a:r>
            <a:r>
              <a:rPr lang="zh-TW" altLang="en-US" dirty="0" smtClean="0"/>
              <a:t>意義：</a:t>
            </a:r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zh-TW" altLang="en-US" dirty="0" smtClean="0"/>
              <a:t>加強</a:t>
            </a:r>
            <a:r>
              <a:rPr lang="zh-TW" altLang="en-US" dirty="0"/>
              <a:t>了使用者為主要執行動作的人</a:t>
            </a:r>
            <a:endParaRPr lang="zh-TW" altLang="zh-TW" dirty="0"/>
          </a:p>
        </p:txBody>
      </p:sp>
      <p:sp>
        <p:nvSpPr>
          <p:cNvPr id="5" name="矩形 4"/>
          <p:cNvSpPr/>
          <p:nvPr/>
        </p:nvSpPr>
        <p:spPr>
          <a:xfrm>
            <a:off x="8343781" y="98072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目標</a:t>
            </a:r>
          </a:p>
        </p:txBody>
      </p:sp>
      <p:pic>
        <p:nvPicPr>
          <p:cNvPr id="8194" name="Picture 2" descr="C:\Users\user\Desktop\OIT\進度~\2015\pic\materialdesign-principles-flyingsquare_large_xhd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464" y="4698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esktop\OIT\進度~\2015\pic\materialdesign-principles-circleplus_large_xhdpi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98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OIT\進度~\2015\pic\materialdesign-principles-layersquares_large_xhdp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98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2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使用者介面的顏色運用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420451" y="8791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備用</a:t>
            </a:r>
            <a:r>
              <a:rPr lang="zh-TW" altLang="zh-TW" sz="2400" b="1" dirty="0" smtClean="0"/>
              <a:t>強調</a:t>
            </a:r>
            <a:r>
              <a:rPr lang="zh-TW" altLang="zh-TW" sz="2400" b="1" dirty="0"/>
              <a:t>色</a:t>
            </a:r>
            <a:endParaRPr lang="zh-TW" altLang="en-US" sz="24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8012" y="1628800"/>
            <a:ext cx="90004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強調</a:t>
            </a:r>
            <a:r>
              <a:rPr lang="zh-TW" altLang="en-US" sz="2000" dirty="0"/>
              <a:t>色</a:t>
            </a:r>
            <a:r>
              <a:rPr lang="zh-TW" altLang="en-US" sz="2000" dirty="0" smtClean="0"/>
              <a:t>對背景</a:t>
            </a:r>
            <a:r>
              <a:rPr lang="zh-TW" altLang="en-US" sz="2000" dirty="0"/>
              <a:t>來</a:t>
            </a:r>
            <a:r>
              <a:rPr lang="zh-TW" altLang="en-US" sz="2000" dirty="0" smtClean="0"/>
              <a:t>說太</a:t>
            </a:r>
            <a:r>
              <a:rPr lang="zh-TW" altLang="en-US" sz="2000" dirty="0"/>
              <a:t>亮或太</a:t>
            </a:r>
            <a:r>
              <a:rPr lang="zh-TW" altLang="en-US" sz="2000" dirty="0" smtClean="0"/>
              <a:t>暗</a:t>
            </a:r>
            <a:r>
              <a:rPr lang="zh-TW" altLang="en-US" sz="2000" dirty="0"/>
              <a:t>：</a:t>
            </a:r>
            <a:r>
              <a:rPr lang="zh-TW" altLang="en-US" sz="2000" dirty="0" smtClean="0"/>
              <a:t>可以</a:t>
            </a:r>
            <a:r>
              <a:rPr lang="zh-TW" altLang="en-US" sz="2000" dirty="0"/>
              <a:t>選擇</a:t>
            </a:r>
            <a:r>
              <a:rPr lang="zh-TW" altLang="en-US" sz="2000" dirty="0" smtClean="0"/>
              <a:t>比原來</a:t>
            </a:r>
            <a:r>
              <a:rPr lang="zh-TW" altLang="en-US" sz="2000" dirty="0"/>
              <a:t>的強調色</a:t>
            </a:r>
            <a:r>
              <a:rPr lang="zh-TW" altLang="en-US" sz="2000" dirty="0">
                <a:solidFill>
                  <a:srgbClr val="FF0000"/>
                </a:solidFill>
              </a:rPr>
              <a:t>更亮或更暗</a:t>
            </a:r>
            <a:r>
              <a:rPr lang="zh-TW" altLang="en-US" sz="2000" dirty="0"/>
              <a:t>的</a:t>
            </a:r>
            <a:r>
              <a:rPr lang="zh-TW" altLang="en-US" sz="2000" dirty="0" smtClean="0"/>
              <a:t>顏色</a:t>
            </a:r>
            <a:endParaRPr lang="en-US" altLang="zh-TW" sz="2000" dirty="0" smtClean="0"/>
          </a:p>
          <a:p>
            <a:endParaRPr lang="en-US" altLang="zh-TW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/>
              <a:t>若</a:t>
            </a:r>
            <a:r>
              <a:rPr lang="zh-TW" altLang="en-US" sz="2000" dirty="0" smtClean="0"/>
              <a:t>強調</a:t>
            </a:r>
            <a:r>
              <a:rPr lang="zh-TW" altLang="en-US" sz="2000" dirty="0"/>
              <a:t>色起不了任何</a:t>
            </a:r>
            <a:r>
              <a:rPr lang="zh-TW" altLang="en-US" sz="2000" dirty="0" smtClean="0"/>
              <a:t>作用：在</a:t>
            </a:r>
            <a:r>
              <a:rPr lang="zh-TW" altLang="en-US" sz="2000" dirty="0">
                <a:solidFill>
                  <a:srgbClr val="FF0000"/>
                </a:solidFill>
              </a:rPr>
              <a:t>白色背景上使用主要色</a:t>
            </a:r>
            <a:r>
              <a:rPr lang="en-US" altLang="zh-TW" sz="2000" dirty="0" smtClean="0">
                <a:solidFill>
                  <a:srgbClr val="FF0000"/>
                </a:solidFill>
              </a:rPr>
              <a:t>500</a:t>
            </a:r>
          </a:p>
          <a:p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如果</a:t>
            </a:r>
            <a:r>
              <a:rPr lang="zh-TW" altLang="en-US" sz="2000" dirty="0"/>
              <a:t>你的背景已經是主要色</a:t>
            </a:r>
            <a:r>
              <a:rPr lang="en-US" altLang="zh-TW" sz="2000" dirty="0" smtClean="0"/>
              <a:t>500</a:t>
            </a:r>
            <a:r>
              <a:rPr lang="zh-TW" altLang="en-US" sz="2000" dirty="0" smtClean="0"/>
              <a:t>：可</a:t>
            </a:r>
            <a:r>
              <a:rPr lang="zh-TW" altLang="en-US" sz="2000" dirty="0"/>
              <a:t>使用</a:t>
            </a:r>
            <a:r>
              <a:rPr lang="en-US" altLang="zh-TW" sz="2000" dirty="0">
                <a:solidFill>
                  <a:srgbClr val="FF0000"/>
                </a:solidFill>
              </a:rPr>
              <a:t>100%</a:t>
            </a:r>
            <a:r>
              <a:rPr lang="zh-TW" altLang="en-US" sz="2000" dirty="0">
                <a:solidFill>
                  <a:srgbClr val="FF0000"/>
                </a:solidFill>
              </a:rPr>
              <a:t>的白色或</a:t>
            </a:r>
            <a:r>
              <a:rPr lang="en-US" altLang="zh-TW" sz="2000" dirty="0">
                <a:solidFill>
                  <a:srgbClr val="FF0000"/>
                </a:solidFill>
              </a:rPr>
              <a:t>54%</a:t>
            </a:r>
            <a:r>
              <a:rPr lang="zh-TW" altLang="en-US" sz="2000" dirty="0">
                <a:solidFill>
                  <a:srgbClr val="FF0000"/>
                </a:solidFill>
              </a:rPr>
              <a:t>的</a:t>
            </a:r>
            <a:r>
              <a:rPr lang="zh-TW" altLang="en-US" sz="2000" dirty="0" smtClean="0">
                <a:solidFill>
                  <a:srgbClr val="FF0000"/>
                </a:solidFill>
              </a:rPr>
              <a:t>黑色</a:t>
            </a:r>
            <a:endParaRPr lang="zh-TW" altLang="zh-TW" sz="20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65" y="3573016"/>
            <a:ext cx="2356363" cy="288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13" y="3573016"/>
            <a:ext cx="2356363" cy="288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74417" y="482835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605928" y="482835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236968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主題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7420451" y="8791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備用</a:t>
            </a:r>
            <a:r>
              <a:rPr lang="zh-TW" altLang="zh-TW" sz="2400" b="1" dirty="0" smtClean="0"/>
              <a:t>強調</a:t>
            </a:r>
            <a:r>
              <a:rPr lang="zh-TW" altLang="zh-TW" sz="2400" b="1" dirty="0"/>
              <a:t>色</a:t>
            </a:r>
            <a:endParaRPr lang="zh-TW" altLang="en-US" sz="24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43508" y="1628507"/>
            <a:ext cx="88569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在</a:t>
            </a:r>
            <a:r>
              <a:rPr lang="zh-TW" altLang="en-US" sz="2000" dirty="0"/>
              <a:t>應用程式上有</a:t>
            </a:r>
            <a:r>
              <a:rPr lang="zh-TW" altLang="en-US" sz="2000" dirty="0">
                <a:solidFill>
                  <a:srgbClr val="FF0000"/>
                </a:solidFill>
              </a:rPr>
              <a:t>一致性的</a:t>
            </a:r>
            <a:r>
              <a:rPr lang="zh-TW" altLang="en-US" sz="2000" dirty="0" smtClean="0">
                <a:solidFill>
                  <a:srgbClr val="FF0000"/>
                </a:solidFill>
              </a:rPr>
              <a:t>風格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指定</a:t>
            </a:r>
            <a:r>
              <a:rPr lang="zh-TW" altLang="en-US" sz="2000" dirty="0"/>
              <a:t>了表面的暗色、陰影的階層以及墨水元件的適當</a:t>
            </a:r>
            <a:r>
              <a:rPr lang="zh-TW" altLang="en-US" sz="2000" dirty="0" smtClean="0"/>
              <a:t>透明度</a:t>
            </a:r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zh-TW" alt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促進</a:t>
            </a:r>
            <a:r>
              <a:rPr lang="zh-TW" altLang="en-US" sz="2000" dirty="0"/>
              <a:t>應用程式之間的</a:t>
            </a:r>
            <a:r>
              <a:rPr lang="zh-TW" altLang="en-US" sz="2000" dirty="0" smtClean="0"/>
              <a:t>一致性</a:t>
            </a:r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 smtClean="0"/>
              <a:t>有</a:t>
            </a:r>
            <a:r>
              <a:rPr lang="zh-TW" altLang="en-US" sz="2000" dirty="0"/>
              <a:t>兩個主題可供選擇：</a:t>
            </a:r>
            <a:r>
              <a:rPr lang="zh-TW" altLang="en-US" sz="2000" dirty="0">
                <a:solidFill>
                  <a:srgbClr val="FF0000"/>
                </a:solidFill>
              </a:rPr>
              <a:t>明亮系及暗色</a:t>
            </a:r>
            <a:r>
              <a:rPr lang="zh-TW" altLang="en-US" sz="2000" dirty="0" smtClean="0">
                <a:solidFill>
                  <a:srgbClr val="FF0000"/>
                </a:solidFill>
              </a:rPr>
              <a:t>系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4-2.</a:t>
            </a:r>
            <a:r>
              <a:rPr lang="zh-TW" altLang="en-US" b="1" dirty="0">
                <a:solidFill>
                  <a:srgbClr val="00B050"/>
                </a:solidFill>
              </a:rPr>
              <a:t>排版</a:t>
            </a:r>
            <a:r>
              <a:rPr lang="zh-TW" altLang="en-US" b="1" dirty="0" smtClean="0">
                <a:solidFill>
                  <a:srgbClr val="00B050"/>
                </a:solidFill>
              </a:rPr>
              <a:t>樣式</a:t>
            </a:r>
            <a:endParaRPr lang="en-US" altLang="zh-TW" b="1" dirty="0">
              <a:solidFill>
                <a:srgbClr val="00B05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33972" y="1556793"/>
            <a:ext cx="5076056" cy="3528391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altLang="zh-TW" sz="1800" dirty="0" err="1" smtClean="0">
                <a:solidFill>
                  <a:srgbClr val="FF0000"/>
                </a:solidFill>
              </a:rPr>
              <a:t>Roboto</a:t>
            </a:r>
            <a:r>
              <a:rPr lang="zh-TW" altLang="en-US" sz="1800" dirty="0" smtClean="0"/>
              <a:t>：</a:t>
            </a:r>
            <a:endParaRPr lang="en-US" altLang="zh-TW" sz="180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TW" sz="1800" dirty="0" smtClean="0">
                <a:solidFill>
                  <a:srgbClr val="FF0000"/>
                </a:solidFill>
              </a:rPr>
              <a:t>	Android</a:t>
            </a:r>
            <a:r>
              <a:rPr lang="zh-TW" altLang="en-US" sz="1800" dirty="0"/>
              <a:t>的標準</a:t>
            </a:r>
            <a:r>
              <a:rPr lang="zh-TW" altLang="en-US" sz="1800" dirty="0" smtClean="0"/>
              <a:t>字體</a:t>
            </a:r>
            <a:endParaRPr lang="en-US" altLang="zh-TW" sz="180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TW" sz="1800" dirty="0"/>
              <a:t>	</a:t>
            </a:r>
            <a:r>
              <a:rPr lang="zh-TW" altLang="en-US" sz="1800" dirty="0" smtClean="0"/>
              <a:t>可廣泛</a:t>
            </a:r>
            <a:r>
              <a:rPr lang="zh-TW" altLang="en-US" sz="1800" dirty="0"/>
              <a:t>地在各種不同的平台做應用</a:t>
            </a:r>
            <a:r>
              <a:rPr lang="zh-TW" altLang="en-US" sz="1800" dirty="0" smtClean="0"/>
              <a:t>。</a:t>
            </a:r>
            <a:r>
              <a:rPr lang="en-US" altLang="zh-TW" sz="1800" dirty="0"/>
              <a:t>	</a:t>
            </a:r>
            <a:r>
              <a:rPr lang="zh-TW" altLang="en-US" sz="1800" dirty="0"/>
              <a:t>　</a:t>
            </a:r>
            <a:r>
              <a:rPr lang="zh-TW" altLang="en-US" sz="1800" dirty="0" smtClean="0"/>
              <a:t>　</a:t>
            </a:r>
            <a:endParaRPr lang="en-US" altLang="zh-TW" sz="1800" dirty="0" smtClean="0"/>
          </a:p>
          <a:p>
            <a:pPr>
              <a:buClr>
                <a:schemeClr val="tx1"/>
              </a:buClr>
            </a:pPr>
            <a:r>
              <a:rPr lang="en-US" altLang="zh-TW" sz="1800" dirty="0" err="1">
                <a:solidFill>
                  <a:srgbClr val="FF0000"/>
                </a:solidFill>
              </a:rPr>
              <a:t>Noto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zh-TW" altLang="en-US" sz="1800" dirty="0" smtClean="0"/>
              <a:t>： </a:t>
            </a:r>
            <a:endParaRPr lang="en-US" altLang="zh-TW" sz="1800" dirty="0" smtClean="0"/>
          </a:p>
          <a:p>
            <a:pPr marL="0" indent="0">
              <a:buClr>
                <a:schemeClr val="tx1"/>
              </a:buClr>
              <a:buNone/>
            </a:pPr>
            <a:r>
              <a:rPr lang="en-US" altLang="zh-TW" sz="1800" dirty="0">
                <a:solidFill>
                  <a:srgbClr val="FF0000"/>
                </a:solidFill>
              </a:rPr>
              <a:t>	</a:t>
            </a:r>
            <a:r>
              <a:rPr lang="en-US" altLang="zh-TW" sz="1800" dirty="0" smtClean="0">
                <a:solidFill>
                  <a:srgbClr val="FF0000"/>
                </a:solidFill>
              </a:rPr>
              <a:t>Chrome</a:t>
            </a:r>
            <a:r>
              <a:rPr lang="en-US" altLang="zh-TW" sz="1800" dirty="0" smtClean="0"/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OS</a:t>
            </a:r>
            <a:r>
              <a:rPr lang="en-US" altLang="zh-TW" sz="1800" dirty="0"/>
              <a:t> </a:t>
            </a:r>
            <a:r>
              <a:rPr lang="zh-TW" altLang="en-US" sz="1800" dirty="0"/>
              <a:t>上所有語言的標準</a:t>
            </a:r>
            <a:r>
              <a:rPr lang="zh-TW" altLang="en-US" sz="1800" dirty="0" smtClean="0"/>
              <a:t>字體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　</a:t>
            </a:r>
            <a:endParaRPr lang="en-US" altLang="zh-TW" sz="1800" dirty="0" smtClean="0"/>
          </a:p>
          <a:p>
            <a:r>
              <a:rPr lang="en-US" altLang="zh-TW" sz="1800" dirty="0"/>
              <a:t>Google </a:t>
            </a:r>
            <a:r>
              <a:rPr lang="zh-TW" altLang="en-US" sz="1800" dirty="0"/>
              <a:t>建議</a:t>
            </a:r>
            <a:r>
              <a:rPr lang="zh-TW" altLang="en-US" sz="1800" dirty="0" smtClean="0"/>
              <a:t>使用：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　　　 </a:t>
            </a:r>
            <a:r>
              <a:rPr lang="en-US" altLang="zh-TW" sz="1800" dirty="0" err="1"/>
              <a:t>Roboto</a:t>
            </a:r>
            <a:r>
              <a:rPr lang="en-US" altLang="zh-TW" sz="1800" dirty="0"/>
              <a:t> </a:t>
            </a:r>
            <a:r>
              <a:rPr lang="zh-TW" altLang="en-US" sz="1800" dirty="0"/>
              <a:t>於拉丁文、希臘文與西里爾</a:t>
            </a:r>
            <a:r>
              <a:rPr lang="zh-TW" altLang="en-US" sz="1800" dirty="0" smtClean="0"/>
              <a:t>字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/>
              <a:t>　</a:t>
            </a:r>
            <a:r>
              <a:rPr lang="zh-TW" altLang="en-US" sz="1800" dirty="0" smtClean="0"/>
              <a:t>　　以及</a:t>
            </a:r>
            <a:r>
              <a:rPr lang="zh-TW" altLang="en-US" sz="1800" dirty="0"/>
              <a:t>使用 </a:t>
            </a:r>
            <a:r>
              <a:rPr lang="en-US" altLang="zh-TW" sz="1800" dirty="0" err="1"/>
              <a:t>Noto</a:t>
            </a:r>
            <a:r>
              <a:rPr lang="en-US" altLang="zh-TW" sz="1800" dirty="0"/>
              <a:t> </a:t>
            </a:r>
            <a:r>
              <a:rPr lang="zh-TW" altLang="en-US" sz="1800" dirty="0"/>
              <a:t>於所有其他</a:t>
            </a:r>
            <a:r>
              <a:rPr lang="zh-TW" altLang="en-US" sz="1800" dirty="0" smtClean="0"/>
              <a:t>語言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08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err="1" smtClean="0"/>
              <a:t>Roboto</a:t>
            </a:r>
            <a:endParaRPr lang="en-US" altLang="zh-TW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47606" y="1329735"/>
            <a:ext cx="88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Roboto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969506" y="132973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Noto</a:t>
            </a:r>
            <a:r>
              <a:rPr lang="en-US" altLang="zh-TW" dirty="0"/>
              <a:t> Sans CJK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3" t="8154" r="39133" b="7401"/>
          <a:stretch/>
        </p:blipFill>
        <p:spPr>
          <a:xfrm>
            <a:off x="3822891" y="2708920"/>
            <a:ext cx="1829229" cy="216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" t="6702" r="33377" b="6949"/>
          <a:stretch/>
        </p:blipFill>
        <p:spPr>
          <a:xfrm>
            <a:off x="6936297" y="2708920"/>
            <a:ext cx="1740159" cy="21600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988204" y="1052736"/>
            <a:ext cx="1636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/>
              <a:t>Noto</a:t>
            </a:r>
            <a:r>
              <a:rPr lang="en-US" altLang="zh-TW" dirty="0"/>
              <a:t> Sans Thai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and </a:t>
            </a:r>
          </a:p>
          <a:p>
            <a:pPr algn="ctr"/>
            <a:r>
              <a:rPr lang="en-US" altLang="zh-TW" dirty="0" err="1" smtClean="0"/>
              <a:t>Devanagari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5" t="5926" r="21574" b="3703"/>
          <a:stretch/>
        </p:blipFill>
        <p:spPr>
          <a:xfrm>
            <a:off x="548221" y="2061128"/>
            <a:ext cx="1880871" cy="252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0" t="11716" r="39587" b="12888"/>
          <a:stretch/>
        </p:blipFill>
        <p:spPr>
          <a:xfrm>
            <a:off x="395536" y="5013336"/>
            <a:ext cx="218624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err="1" smtClean="0"/>
              <a:t>Roboto</a:t>
            </a:r>
            <a:endParaRPr lang="en-US" altLang="zh-TW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420451" y="87910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語言覆蓋率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088643" y="2274838"/>
            <a:ext cx="69667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 smtClean="0"/>
              <a:t>Roboto</a:t>
            </a:r>
            <a:r>
              <a:rPr lang="zh-TW" altLang="en-US" dirty="0" smtClean="0"/>
              <a:t>支援：</a:t>
            </a:r>
            <a:endParaRPr lang="en-US" altLang="zh-TW" dirty="0" smtClean="0"/>
          </a:p>
          <a:p>
            <a:r>
              <a:rPr lang="zh-TW" altLang="en-US" dirty="0" smtClean="0"/>
              <a:t>　　　拉丁文</a:t>
            </a:r>
            <a:r>
              <a:rPr lang="zh-TW" altLang="en-US" dirty="0"/>
              <a:t>、希臘文和西里爾字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/>
              <a:t>　</a:t>
            </a:r>
            <a:r>
              <a:rPr lang="zh-TW" altLang="en-US" dirty="0" smtClean="0"/>
              <a:t>　　像是</a:t>
            </a:r>
            <a:r>
              <a:rPr lang="zh-TW" altLang="en-US" dirty="0"/>
              <a:t>英文、法文、希臘文和俄羅斯</a:t>
            </a:r>
            <a:r>
              <a:rPr lang="zh-TW" altLang="en-US" dirty="0" smtClean="0"/>
              <a:t>文</a:t>
            </a:r>
            <a:endParaRPr lang="en-US" altLang="zh-TW" dirty="0" smtClean="0"/>
          </a:p>
          <a:p>
            <a:endParaRPr lang="en-US" altLang="zh-TW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 smtClean="0"/>
              <a:t>Noto</a:t>
            </a:r>
            <a:r>
              <a:rPr lang="zh-TW" altLang="en-US" dirty="0" smtClean="0"/>
              <a:t>支援：</a:t>
            </a:r>
            <a:endParaRPr lang="en-US" altLang="zh-TW" dirty="0" smtClean="0"/>
          </a:p>
          <a:p>
            <a:r>
              <a:rPr lang="zh-TW" altLang="en-US" dirty="0" smtClean="0"/>
              <a:t>　　　包含</a:t>
            </a:r>
            <a:r>
              <a:rPr lang="zh-TW" altLang="en-US" dirty="0"/>
              <a:t>英文、希臘文、俄羅斯文、阿拉伯、希伯來文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/>
              <a:t>　</a:t>
            </a:r>
            <a:r>
              <a:rPr lang="zh-TW" altLang="en-US" dirty="0" smtClean="0"/>
              <a:t>　　中文</a:t>
            </a:r>
            <a:r>
              <a:rPr lang="zh-TW" altLang="en-US" dirty="0"/>
              <a:t>、日文和韓文（</a:t>
            </a:r>
            <a:r>
              <a:rPr lang="en-US" altLang="zh-TW" dirty="0"/>
              <a:t>CJK</a:t>
            </a:r>
            <a:r>
              <a:rPr lang="zh-TW" altLang="en-US" dirty="0"/>
              <a:t>）、印度文、孟加拉文、喬治亞文</a:t>
            </a:r>
            <a:r>
              <a:rPr lang="zh-TW" altLang="en-US" dirty="0" smtClean="0"/>
              <a:t>、</a:t>
            </a:r>
            <a:endParaRPr lang="en-US" altLang="zh-TW" dirty="0" smtClean="0"/>
          </a:p>
          <a:p>
            <a:r>
              <a:rPr lang="zh-TW" altLang="en-US" dirty="0" smtClean="0"/>
              <a:t>　　　亞美尼亞</a:t>
            </a:r>
            <a:r>
              <a:rPr lang="zh-TW" altLang="en-US" dirty="0"/>
              <a:t>文、泰文、寮文、柬埔寨</a:t>
            </a:r>
            <a:r>
              <a:rPr lang="zh-TW" altLang="en-US" dirty="0" smtClean="0"/>
              <a:t>文等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2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err="1" smtClean="0"/>
              <a:t>Roboto</a:t>
            </a:r>
            <a:endParaRPr lang="en-US" altLang="zh-TW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字體粗細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-36512" y="1341151"/>
            <a:ext cx="717991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 smtClean="0"/>
              <a:t>Roboto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　　　</a:t>
            </a:r>
            <a:r>
              <a:rPr lang="en-US" altLang="zh-TW" dirty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TW" dirty="0" smtClean="0">
                <a:solidFill>
                  <a:srgbClr val="FF0000"/>
                </a:solidFill>
              </a:rPr>
              <a:t>6</a:t>
            </a:r>
            <a:r>
              <a:rPr lang="zh-TW" altLang="en-US" dirty="0" smtClean="0">
                <a:solidFill>
                  <a:srgbClr val="FF0000"/>
                </a:solidFill>
              </a:rPr>
              <a:t>）</a:t>
            </a:r>
            <a:r>
              <a:rPr lang="en-US" altLang="zh-TW" dirty="0" smtClean="0"/>
              <a:t>Thin</a:t>
            </a:r>
            <a:r>
              <a:rPr lang="zh-TW" altLang="en-US" dirty="0"/>
              <a:t>、</a:t>
            </a:r>
            <a:r>
              <a:rPr lang="en-US" altLang="zh-TW" dirty="0"/>
              <a:t>Light</a:t>
            </a:r>
            <a:r>
              <a:rPr lang="zh-TW" altLang="en-US" dirty="0"/>
              <a:t>、</a:t>
            </a:r>
            <a:r>
              <a:rPr lang="en-US" altLang="zh-TW" dirty="0"/>
              <a:t>Regular</a:t>
            </a:r>
            <a:r>
              <a:rPr lang="zh-TW" altLang="en-US" dirty="0"/>
              <a:t>、</a:t>
            </a:r>
            <a:r>
              <a:rPr lang="en-US" altLang="zh-TW" dirty="0"/>
              <a:t>Medium</a:t>
            </a:r>
            <a:r>
              <a:rPr lang="zh-TW" altLang="en-US" dirty="0"/>
              <a:t>、</a:t>
            </a:r>
            <a:r>
              <a:rPr lang="en-US" altLang="zh-TW" dirty="0"/>
              <a:t>Bold </a:t>
            </a:r>
            <a:r>
              <a:rPr lang="zh-TW" altLang="en-US" dirty="0"/>
              <a:t>和 </a:t>
            </a:r>
            <a:r>
              <a:rPr lang="en-US" altLang="zh-TW" dirty="0" smtClean="0"/>
              <a:t>Black</a:t>
            </a:r>
          </a:p>
          <a:p>
            <a:endParaRPr lang="en-US" altLang="zh-TW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/>
              <a:t>Noto</a:t>
            </a:r>
            <a:r>
              <a:rPr lang="en-US" altLang="zh-TW" dirty="0"/>
              <a:t> Sans CJK 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rgbClr val="FF0000"/>
                </a:solidFill>
              </a:rPr>
              <a:t>　　　 （</a:t>
            </a:r>
            <a:r>
              <a:rPr lang="en-US" altLang="zh-TW" dirty="0" smtClean="0">
                <a:solidFill>
                  <a:srgbClr val="FF0000"/>
                </a:solidFill>
              </a:rPr>
              <a:t>7</a:t>
            </a:r>
            <a:r>
              <a:rPr lang="zh-TW" altLang="en-US" dirty="0" smtClean="0">
                <a:solidFill>
                  <a:srgbClr val="FF0000"/>
                </a:solidFill>
              </a:rPr>
              <a:t>）</a:t>
            </a:r>
            <a:r>
              <a:rPr lang="en-US" altLang="zh-TW" dirty="0" smtClean="0"/>
              <a:t>Thin</a:t>
            </a:r>
            <a:r>
              <a:rPr lang="zh-TW" altLang="en-US" dirty="0"/>
              <a:t>、</a:t>
            </a:r>
            <a:r>
              <a:rPr lang="en-US" altLang="zh-TW" dirty="0"/>
              <a:t>Light</a:t>
            </a:r>
            <a:r>
              <a:rPr lang="zh-TW" altLang="en-US" dirty="0"/>
              <a:t>、</a:t>
            </a:r>
            <a:r>
              <a:rPr lang="en-US" altLang="zh-TW" dirty="0" err="1">
                <a:solidFill>
                  <a:srgbClr val="FF0000"/>
                </a:solidFill>
              </a:rPr>
              <a:t>DemiLight</a:t>
            </a:r>
            <a:r>
              <a:rPr lang="zh-TW" altLang="en-US" dirty="0"/>
              <a:t>、</a:t>
            </a:r>
            <a:r>
              <a:rPr lang="en-US" altLang="zh-TW" dirty="0"/>
              <a:t>Regular</a:t>
            </a:r>
            <a:r>
              <a:rPr lang="zh-TW" altLang="en-US" dirty="0"/>
              <a:t>、</a:t>
            </a:r>
            <a:r>
              <a:rPr lang="en-US" altLang="zh-TW" dirty="0"/>
              <a:t>Medium</a:t>
            </a:r>
            <a:r>
              <a:rPr lang="zh-TW" altLang="en-US" dirty="0"/>
              <a:t>、</a:t>
            </a:r>
            <a:r>
              <a:rPr lang="en-US" altLang="zh-TW" dirty="0"/>
              <a:t>Bold </a:t>
            </a:r>
            <a:r>
              <a:rPr lang="zh-TW" altLang="en-US" dirty="0"/>
              <a:t>和 </a:t>
            </a:r>
            <a:r>
              <a:rPr lang="en-US" altLang="zh-TW" dirty="0" smtClean="0"/>
              <a:t>Black</a:t>
            </a:r>
          </a:p>
          <a:p>
            <a:endParaRPr lang="en-US" altLang="zh-TW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dirty="0" err="1"/>
              <a:t>Noto</a:t>
            </a:r>
            <a:r>
              <a:rPr lang="en-US" altLang="zh-TW" dirty="0"/>
              <a:t> Sans CJK </a:t>
            </a:r>
            <a:r>
              <a:rPr lang="en-US" altLang="zh-TW" dirty="0" smtClean="0"/>
              <a:t>Regular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zh-TW" altLang="en-US" dirty="0" smtClean="0"/>
              <a:t>　</a:t>
            </a:r>
            <a:r>
              <a:rPr lang="zh-TW" altLang="en-US" dirty="0"/>
              <a:t>　</a:t>
            </a:r>
            <a:r>
              <a:rPr lang="zh-TW" altLang="en-US" dirty="0" smtClean="0"/>
              <a:t>　</a:t>
            </a:r>
            <a:r>
              <a:rPr lang="zh-TW" altLang="en-US" dirty="0"/>
              <a:t>與 </a:t>
            </a:r>
            <a:r>
              <a:rPr lang="en-US" altLang="zh-TW" dirty="0" err="1"/>
              <a:t>Roboto</a:t>
            </a:r>
            <a:r>
              <a:rPr lang="en-US" altLang="zh-TW" dirty="0"/>
              <a:t> Regular</a:t>
            </a:r>
            <a:r>
              <a:rPr lang="zh-TW" altLang="en-US" dirty="0"/>
              <a:t>的粗細相同。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714" r="51027" b="49630"/>
          <a:stretch/>
        </p:blipFill>
        <p:spPr>
          <a:xfrm>
            <a:off x="251520" y="4054439"/>
            <a:ext cx="2100073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" t="7730" r="38254" b="9061"/>
          <a:stretch/>
        </p:blipFill>
        <p:spPr>
          <a:xfrm>
            <a:off x="2699925" y="4054439"/>
            <a:ext cx="2376131" cy="216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9494" r="24920" b="9013"/>
          <a:stretch/>
        </p:blipFill>
        <p:spPr>
          <a:xfrm>
            <a:off x="5364088" y="4054439"/>
            <a:ext cx="36737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0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err="1" smtClean="0"/>
              <a:t>Roboto</a:t>
            </a:r>
            <a:endParaRPr lang="en-US" altLang="zh-TW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字體微調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-11832" y="1522527"/>
            <a:ext cx="728276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~</a:t>
            </a:r>
            <a:r>
              <a:rPr lang="zh-TW" altLang="en-US" sz="2000" dirty="0" smtClean="0"/>
              <a:t> 求</a:t>
            </a:r>
            <a:r>
              <a:rPr lang="zh-TW" altLang="en-US" sz="2000" dirty="0"/>
              <a:t>在低分辨率顯示器</a:t>
            </a:r>
            <a:r>
              <a:rPr lang="zh-TW" altLang="en-US" sz="2000" dirty="0">
                <a:solidFill>
                  <a:srgbClr val="FF0000"/>
                </a:solidFill>
              </a:rPr>
              <a:t>看起來更好</a:t>
            </a:r>
            <a:r>
              <a:rPr lang="zh-TW" altLang="en-US" sz="2000" dirty="0"/>
              <a:t>而做</a:t>
            </a:r>
            <a:r>
              <a:rPr lang="zh-TW" altLang="en-US" sz="2000" dirty="0" smtClean="0"/>
              <a:t>修改</a:t>
            </a:r>
            <a:endParaRPr lang="en-US" altLang="zh-TW" sz="2000" dirty="0" smtClean="0"/>
          </a:p>
          <a:p>
            <a:r>
              <a:rPr lang="zh-TW" altLang="en-US" sz="2000" dirty="0" smtClean="0"/>
              <a:t>   作為</a:t>
            </a:r>
            <a:r>
              <a:rPr lang="zh-TW" altLang="en-US" sz="2000" dirty="0"/>
              <a:t>一個折衷，一個字體的微調版會比未微調版消耗更多</a:t>
            </a:r>
            <a:r>
              <a:rPr lang="zh-TW" altLang="en-US" sz="2000" dirty="0" smtClean="0"/>
              <a:t>空間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en-US" altLang="zh-TW" sz="2000" dirty="0" smtClean="0"/>
              <a:t>~</a:t>
            </a:r>
            <a:r>
              <a:rPr lang="zh-TW" altLang="en-US" sz="2000" dirty="0" smtClean="0"/>
              <a:t> </a:t>
            </a:r>
            <a:r>
              <a:rPr lang="en-US" altLang="zh-TW" sz="2000" dirty="0" err="1" smtClean="0"/>
              <a:t>Roboto</a:t>
            </a:r>
            <a:r>
              <a:rPr lang="en-US" altLang="zh-TW" sz="2000" dirty="0" smtClean="0"/>
              <a:t> </a:t>
            </a:r>
            <a:r>
              <a:rPr lang="zh-TW" altLang="en-US" sz="2000" dirty="0"/>
              <a:t>和 </a:t>
            </a:r>
            <a:r>
              <a:rPr lang="en-US" altLang="zh-TW" sz="2000" dirty="0" err="1"/>
              <a:t>Noto</a:t>
            </a:r>
            <a:r>
              <a:rPr lang="en-US" altLang="zh-TW" sz="2000" dirty="0"/>
              <a:t> </a:t>
            </a:r>
            <a:r>
              <a:rPr lang="zh-TW" altLang="en-US" sz="2000" dirty="0" smtClean="0"/>
              <a:t>都</a:t>
            </a:r>
            <a:r>
              <a:rPr lang="zh-TW" altLang="en-US" sz="2000" dirty="0"/>
              <a:t>有微調版和未微調</a:t>
            </a:r>
            <a:r>
              <a:rPr lang="zh-TW" altLang="en-US" sz="2000" dirty="0" smtClean="0"/>
              <a:t>版</a:t>
            </a:r>
            <a:endParaRPr lang="en-US" altLang="zh-TW" sz="2000" dirty="0" smtClean="0"/>
          </a:p>
          <a:p>
            <a:r>
              <a:rPr lang="zh-TW" altLang="en-US" sz="2000" dirty="0"/>
              <a:t> </a:t>
            </a:r>
            <a:r>
              <a:rPr lang="zh-TW" altLang="en-US" sz="2000" dirty="0" smtClean="0"/>
              <a:t>   </a:t>
            </a:r>
            <a:r>
              <a:rPr lang="en-US" altLang="zh-TW" sz="2000" dirty="0" smtClean="0"/>
              <a:t>Google </a:t>
            </a:r>
            <a:r>
              <a:rPr lang="zh-TW" altLang="en-US" sz="2000" dirty="0"/>
              <a:t>建議：</a:t>
            </a:r>
          </a:p>
          <a:p>
            <a:pPr lvl="1"/>
            <a:r>
              <a:rPr lang="zh-TW" altLang="en-US" sz="2000" dirty="0"/>
              <a:t>於 </a:t>
            </a:r>
            <a:r>
              <a:rPr lang="en-US" altLang="zh-TW" sz="2000" dirty="0"/>
              <a:t>Android </a:t>
            </a:r>
            <a:r>
              <a:rPr lang="zh-TW" altLang="en-US" sz="2000" dirty="0"/>
              <a:t>和 </a:t>
            </a:r>
            <a:r>
              <a:rPr lang="en-US" altLang="zh-TW" sz="2000" dirty="0"/>
              <a:t>Mac OS X </a:t>
            </a:r>
            <a:r>
              <a:rPr lang="zh-TW" altLang="en-US" sz="2000" dirty="0"/>
              <a:t>上使用</a:t>
            </a:r>
            <a:r>
              <a:rPr lang="zh-TW" altLang="en-US" sz="2000" dirty="0">
                <a:solidFill>
                  <a:srgbClr val="FF0000"/>
                </a:solidFill>
              </a:rPr>
              <a:t>未微調</a:t>
            </a:r>
            <a:r>
              <a:rPr lang="zh-TW" altLang="en-US" sz="2000" dirty="0" smtClean="0">
                <a:solidFill>
                  <a:srgbClr val="FF0000"/>
                </a:solidFill>
              </a:rPr>
              <a:t>版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sz="2000" dirty="0" smtClean="0"/>
              <a:t>於 </a:t>
            </a:r>
            <a:r>
              <a:rPr lang="en-US" altLang="zh-TW" sz="2000" dirty="0"/>
              <a:t>Chrome OS</a:t>
            </a:r>
            <a:r>
              <a:rPr lang="zh-TW" altLang="en-US" sz="2000" dirty="0"/>
              <a:t>、</a:t>
            </a:r>
            <a:r>
              <a:rPr lang="en-US" altLang="zh-TW" sz="2000" dirty="0"/>
              <a:t>Windows </a:t>
            </a:r>
            <a:r>
              <a:rPr lang="zh-TW" altLang="en-US" sz="2000" dirty="0"/>
              <a:t>和 </a:t>
            </a:r>
            <a:r>
              <a:rPr lang="en-US" altLang="zh-TW" sz="2000" dirty="0"/>
              <a:t>Linux </a:t>
            </a:r>
            <a:r>
              <a:rPr lang="zh-TW" altLang="en-US" sz="2000" dirty="0"/>
              <a:t>使用</a:t>
            </a:r>
            <a:r>
              <a:rPr lang="zh-TW" altLang="en-US" sz="2000" dirty="0">
                <a:solidFill>
                  <a:srgbClr val="FF0000"/>
                </a:solidFill>
              </a:rPr>
              <a:t>微調</a:t>
            </a:r>
            <a:r>
              <a:rPr lang="zh-TW" altLang="en-US" sz="2000" dirty="0" smtClean="0">
                <a:solidFill>
                  <a:srgbClr val="FF0000"/>
                </a:solidFill>
              </a:rPr>
              <a:t>字體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728228" y="37890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字體順序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0" y="4787860"/>
            <a:ext cx="8027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~</a:t>
            </a:r>
            <a:r>
              <a:rPr lang="zh-TW" altLang="en-US" sz="2000" dirty="0" smtClean="0"/>
              <a:t> 對 </a:t>
            </a:r>
            <a:r>
              <a:rPr lang="en-US" altLang="zh-TW" sz="2000" dirty="0"/>
              <a:t>Android </a:t>
            </a:r>
            <a:r>
              <a:rPr lang="zh-TW" altLang="en-US" sz="2000" dirty="0"/>
              <a:t>和 </a:t>
            </a:r>
            <a:r>
              <a:rPr lang="en-US" altLang="zh-TW" sz="2000" dirty="0"/>
              <a:t>web </a:t>
            </a:r>
            <a:r>
              <a:rPr lang="zh-TW" altLang="en-US" sz="2000" dirty="0"/>
              <a:t>兩者，字體順序應指定為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Roboto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&gt;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Noto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&gt;</a:t>
            </a:r>
            <a:r>
              <a:rPr lang="zh-TW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TW" sz="2000" dirty="0" smtClean="0">
                <a:solidFill>
                  <a:srgbClr val="FF0000"/>
                </a:solidFill>
              </a:rPr>
              <a:t>sans-serif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標準樣式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325231" y="2459504"/>
            <a:ext cx="44935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排版指南提供了三種類型語言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endParaRPr lang="zh-TW" alt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/>
              <a:t>English and </a:t>
            </a:r>
            <a:r>
              <a:rPr lang="en-US" altLang="zh-TW" sz="2400" dirty="0" smtClean="0"/>
              <a:t>English-like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 smtClean="0"/>
              <a:t>Tall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sz="2400" dirty="0" smtClean="0"/>
              <a:t>Dense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186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189345" y="87910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文字大小與基本樣式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-11832" y="1522527"/>
            <a:ext cx="346441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/>
              <a:t>基本的字體</a:t>
            </a:r>
            <a:r>
              <a:rPr lang="zh-TW" altLang="en-US" sz="2000" dirty="0" smtClean="0"/>
              <a:t>尺寸：</a:t>
            </a:r>
            <a:endParaRPr lang="en-US" altLang="zh-TW" sz="2000" dirty="0" smtClean="0"/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12</a:t>
            </a:r>
            <a:r>
              <a:rPr lang="en-US" altLang="zh-TW" sz="2000" dirty="0"/>
              <a:t>, 14, 16, 20, </a:t>
            </a:r>
            <a:r>
              <a:rPr lang="zh-TW" altLang="en-US" sz="2000" dirty="0"/>
              <a:t>以及 </a:t>
            </a:r>
            <a:r>
              <a:rPr lang="en-US" altLang="zh-TW" sz="2000" dirty="0" smtClean="0"/>
              <a:t>34</a:t>
            </a:r>
          </a:p>
          <a:p>
            <a:endParaRPr lang="en-US" altLang="zh-TW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TW" altLang="en-US" sz="2000" dirty="0"/>
              <a:t>基本</a:t>
            </a:r>
            <a:r>
              <a:rPr lang="zh-TW" altLang="en-US" sz="2000" dirty="0" smtClean="0"/>
              <a:t>樣式：</a:t>
            </a:r>
            <a:endParaRPr lang="en-US" altLang="zh-TW" sz="2000" dirty="0" smtClean="0"/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English-like</a:t>
            </a:r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Tall</a:t>
            </a:r>
          </a:p>
          <a:p>
            <a:r>
              <a:rPr lang="en-US" altLang="zh-TW" sz="2000" dirty="0"/>
              <a:t>	</a:t>
            </a:r>
            <a:r>
              <a:rPr lang="en-US" altLang="zh-TW" sz="2000" dirty="0" smtClean="0"/>
              <a:t>Dense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37"/>
          <a:stretch/>
        </p:blipFill>
        <p:spPr>
          <a:xfrm>
            <a:off x="4620190" y="1561391"/>
            <a:ext cx="2832130" cy="25156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82" y="4329320"/>
            <a:ext cx="1113750" cy="19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210" y="4329320"/>
            <a:ext cx="1113750" cy="198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6" y="4329320"/>
            <a:ext cx="1113750" cy="198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98" y="4329320"/>
            <a:ext cx="1113750" cy="198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22" y="4329320"/>
            <a:ext cx="1113750" cy="198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14" y="4329320"/>
            <a:ext cx="1113750" cy="198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70769" y="6354431"/>
            <a:ext cx="8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Display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711820" y="6354431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Headline 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577688" y="6361688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Title(</a:t>
            </a:r>
            <a:r>
              <a:rPr lang="zh-TW" altLang="en-US" dirty="0" smtClean="0"/>
              <a:t>文字出現在</a:t>
            </a:r>
            <a:r>
              <a:rPr lang="en-US" altLang="zh-TW" dirty="0" smtClean="0"/>
              <a:t>app bar</a:t>
            </a:r>
            <a:r>
              <a:rPr lang="zh-TW" altLang="en-US" dirty="0" smtClean="0"/>
              <a:t>上</a:t>
            </a:r>
            <a:r>
              <a:rPr lang="en-US" altLang="zh-TW" dirty="0" smtClean="0"/>
              <a:t>)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398484" y="6361688"/>
            <a:ext cx="17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Button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全大寫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10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00201"/>
            <a:ext cx="4330824" cy="1756791"/>
          </a:xfrm>
        </p:spPr>
        <p:txBody>
          <a:bodyPr>
            <a:normAutofit/>
          </a:bodyPr>
          <a:lstStyle/>
          <a:p>
            <a:r>
              <a:rPr lang="zh-TW" altLang="en-US" sz="1800" dirty="0" smtClean="0"/>
              <a:t>文字：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	</a:t>
            </a:r>
            <a:r>
              <a:rPr lang="zh-TW" altLang="en-US" sz="1800" dirty="0" smtClean="0"/>
              <a:t>維持</a:t>
            </a:r>
            <a:r>
              <a:rPr lang="zh-TW" altLang="en-US" sz="1800" dirty="0"/>
              <a:t>在</a:t>
            </a:r>
            <a:r>
              <a:rPr lang="en-US" altLang="zh-TW" sz="1800" dirty="0">
                <a:solidFill>
                  <a:srgbClr val="FF0000"/>
                </a:solidFill>
              </a:rPr>
              <a:t>4:5:1</a:t>
            </a:r>
            <a:r>
              <a:rPr lang="zh-TW" altLang="en-US" sz="1800" dirty="0"/>
              <a:t>的最低限度比率</a:t>
            </a:r>
            <a:r>
              <a:rPr lang="zh-TW" altLang="en-US" sz="1800" dirty="0" smtClean="0"/>
              <a:t>對比</a:t>
            </a:r>
            <a:endParaRPr lang="en-US" altLang="zh-TW" sz="1800" dirty="0" smtClean="0"/>
          </a:p>
          <a:p>
            <a:endParaRPr lang="en-US" altLang="zh-TW" sz="1800" dirty="0" smtClean="0"/>
          </a:p>
          <a:p>
            <a:r>
              <a:rPr lang="zh-TW" altLang="en-US" sz="1800" dirty="0" smtClean="0"/>
              <a:t>對易讀性：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	</a:t>
            </a:r>
            <a:r>
              <a:rPr lang="en-US" altLang="zh-TW" sz="1800" dirty="0" smtClean="0">
                <a:solidFill>
                  <a:srgbClr val="FF0000"/>
                </a:solidFill>
              </a:rPr>
              <a:t>7:1</a:t>
            </a:r>
            <a:r>
              <a:rPr lang="zh-TW" altLang="en-US" sz="1800" dirty="0"/>
              <a:t>的對比比率是最適合閱讀</a:t>
            </a:r>
            <a:r>
              <a:rPr lang="zh-TW" altLang="en-US" sz="1800" dirty="0" smtClean="0"/>
              <a:t>的</a:t>
            </a:r>
            <a:endParaRPr lang="zh-TW" altLang="en-US" sz="1800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64072" y="879103"/>
            <a:ext cx="277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基本顏色</a:t>
            </a:r>
            <a:r>
              <a:rPr lang="en-US" altLang="zh-TW" sz="2400" b="1" dirty="0"/>
              <a:t>/</a:t>
            </a:r>
            <a:r>
              <a:rPr lang="zh-TW" altLang="en-US" sz="2400" b="1" dirty="0"/>
              <a:t>顏色對比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93"/>
          <a:stretch/>
        </p:blipFill>
        <p:spPr>
          <a:xfrm>
            <a:off x="6555168" y="1628800"/>
            <a:ext cx="2588832" cy="234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884" y="4257312"/>
            <a:ext cx="2858823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337" y="4257312"/>
            <a:ext cx="2858823" cy="216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57312"/>
            <a:ext cx="285882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016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00201"/>
            <a:ext cx="6372200" cy="2404864"/>
          </a:xfrm>
        </p:spPr>
        <p:txBody>
          <a:bodyPr>
            <a:normAutofit/>
          </a:bodyPr>
          <a:lstStyle/>
          <a:p>
            <a:r>
              <a:rPr lang="zh-TW" altLang="en-US" sz="1800" dirty="0"/>
              <a:t>大型</a:t>
            </a:r>
            <a:r>
              <a:rPr lang="zh-TW" altLang="en-US" sz="1800" dirty="0" smtClean="0"/>
              <a:t>字：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　　　讓應用程式</a:t>
            </a:r>
            <a:r>
              <a:rPr lang="zh-TW" altLang="en-US" sz="1800" dirty="0"/>
              <a:t>更</a:t>
            </a:r>
            <a:r>
              <a:rPr lang="zh-TW" altLang="en-US" sz="1800" dirty="0" smtClean="0"/>
              <a:t>有趣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　　　在</a:t>
            </a:r>
            <a:r>
              <a:rPr lang="zh-TW" altLang="en-US" sz="1800" dirty="0"/>
              <a:t>不同的</a:t>
            </a:r>
            <a:r>
              <a:rPr lang="zh-TW" altLang="en-US" sz="1800" dirty="0" smtClean="0"/>
              <a:t>版面中，使用者可</a:t>
            </a:r>
            <a:r>
              <a:rPr lang="zh-TW" altLang="en-US" sz="1800" dirty="0" smtClean="0">
                <a:solidFill>
                  <a:srgbClr val="FF0000"/>
                </a:solidFill>
              </a:rPr>
              <a:t>更</a:t>
            </a:r>
            <a:r>
              <a:rPr lang="zh-TW" altLang="en-US" sz="1800" dirty="0">
                <a:solidFill>
                  <a:srgbClr val="FF0000"/>
                </a:solidFill>
              </a:rPr>
              <a:t>快的理解文章</a:t>
            </a:r>
            <a:r>
              <a:rPr lang="zh-TW" altLang="en-US" sz="1800" dirty="0"/>
              <a:t>傳達的</a:t>
            </a:r>
            <a:r>
              <a:rPr lang="zh-TW" altLang="en-US" sz="1800" dirty="0" smtClean="0"/>
              <a:t>內容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zh-TW" altLang="en-US" sz="1800" dirty="0"/>
              <a:t>流動</a:t>
            </a:r>
            <a:r>
              <a:rPr lang="zh-TW" altLang="en-US" sz="1800" dirty="0" smtClean="0"/>
              <a:t>文字：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/>
              <a:t>　</a:t>
            </a:r>
            <a:r>
              <a:rPr lang="zh-TW" altLang="en-US" sz="1800" dirty="0" smtClean="0"/>
              <a:t>　　以專案</a:t>
            </a:r>
            <a:r>
              <a:rPr lang="zh-TW" altLang="en-US" sz="1800" dirty="0"/>
              <a:t>來說文章的長度是未知</a:t>
            </a:r>
            <a:r>
              <a:rPr lang="zh-TW" altLang="en-US" sz="1800" dirty="0" smtClean="0"/>
              <a:t>的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 smtClean="0"/>
              <a:t>　　　字型</a:t>
            </a:r>
            <a:r>
              <a:rPr lang="zh-TW" altLang="en-US" sz="1800" dirty="0"/>
              <a:t>大小</a:t>
            </a:r>
            <a:r>
              <a:rPr lang="zh-TW" altLang="en-US" sz="1800" dirty="0">
                <a:solidFill>
                  <a:srgbClr val="FF0000"/>
                </a:solidFill>
              </a:rPr>
              <a:t>取決於可用的空間以及文字間距的</a:t>
            </a:r>
            <a:r>
              <a:rPr lang="zh-TW" altLang="en-US" sz="1800" dirty="0" smtClean="0">
                <a:solidFill>
                  <a:srgbClr val="FF0000"/>
                </a:solidFill>
              </a:rPr>
              <a:t>計算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6671848" y="87910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大型字</a:t>
            </a:r>
            <a:r>
              <a:rPr lang="en-US" altLang="zh-TW" sz="2400" b="1" dirty="0"/>
              <a:t>/</a:t>
            </a:r>
            <a:r>
              <a:rPr lang="zh-TW" altLang="en-US" sz="2400" b="1" dirty="0"/>
              <a:t>流動文字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56" y="4077352"/>
            <a:ext cx="1417500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13" y="4077352"/>
            <a:ext cx="14175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43781" y="8791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行高</a:t>
            </a:r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23"/>
          <a:stretch/>
        </p:blipFill>
        <p:spPr>
          <a:xfrm>
            <a:off x="1702748" y="1340768"/>
            <a:ext cx="5605556" cy="2520000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248" y="4149080"/>
            <a:ext cx="510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 smtClean="0"/>
              <a:t>標準樣式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單行字符長度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-1" y="1600200"/>
            <a:ext cx="5436097" cy="4133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每</a:t>
            </a:r>
            <a:r>
              <a:rPr lang="zh-TW" altLang="en-US" sz="1800" dirty="0"/>
              <a:t>行的文字侷限在</a:t>
            </a:r>
            <a:r>
              <a:rPr lang="en-US" altLang="zh-TW" sz="1800" dirty="0">
                <a:solidFill>
                  <a:srgbClr val="FF0000"/>
                </a:solidFill>
              </a:rPr>
              <a:t>60</a:t>
            </a:r>
            <a:r>
              <a:rPr lang="zh-TW" altLang="en-US" sz="1800" dirty="0"/>
              <a:t>個字</a:t>
            </a:r>
            <a:r>
              <a:rPr lang="zh-TW" altLang="en-US" sz="1800" dirty="0" smtClean="0">
                <a:solidFill>
                  <a:srgbClr val="FF0000"/>
                </a:solidFill>
              </a:rPr>
              <a:t>以內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r>
              <a:rPr lang="zh-TW" altLang="en-US" sz="1800" dirty="0"/>
              <a:t>太</a:t>
            </a:r>
            <a:r>
              <a:rPr lang="zh-TW" altLang="en-US" sz="1800" dirty="0" smtClean="0"/>
              <a:t>寬：如果</a:t>
            </a:r>
            <a:r>
              <a:rPr lang="zh-TW" altLang="en-US" sz="1800" dirty="0"/>
              <a:t>一行的文字太</a:t>
            </a:r>
            <a:r>
              <a:rPr lang="zh-TW" altLang="en-US" sz="1800" dirty="0" smtClean="0"/>
              <a:t>長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須</a:t>
            </a:r>
            <a:r>
              <a:rPr lang="zh-TW" altLang="en-US" sz="1800" dirty="0">
                <a:solidFill>
                  <a:srgbClr val="FF0000"/>
                </a:solidFill>
              </a:rPr>
              <a:t>長時間聚焦</a:t>
            </a:r>
            <a:r>
              <a:rPr lang="zh-TW" altLang="en-US" sz="1800" dirty="0"/>
              <a:t>在文字</a:t>
            </a:r>
            <a:r>
              <a:rPr lang="zh-TW" altLang="en-US" sz="1800" dirty="0" smtClean="0"/>
              <a:t>上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很</a:t>
            </a:r>
            <a:r>
              <a:rPr lang="zh-TW" altLang="en-US" sz="1800" dirty="0"/>
              <a:t>難讓人快速領會哪邊是開頭、哪邊是</a:t>
            </a:r>
            <a:r>
              <a:rPr lang="zh-TW" altLang="en-US" sz="1800" dirty="0" smtClean="0"/>
              <a:t>結尾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大</a:t>
            </a:r>
            <a:r>
              <a:rPr lang="zh-TW" altLang="en-US" sz="1800" dirty="0"/>
              <a:t>區塊裡正確行內的文字裡</a:t>
            </a:r>
            <a:r>
              <a:rPr lang="zh-TW" altLang="en-US" sz="1800" dirty="0">
                <a:solidFill>
                  <a:srgbClr val="FF0000"/>
                </a:solidFill>
              </a:rPr>
              <a:t>連續性</a:t>
            </a:r>
            <a:r>
              <a:rPr lang="zh-TW" altLang="en-US" sz="1800" dirty="0"/>
              <a:t>上變得</a:t>
            </a:r>
            <a:r>
              <a:rPr lang="zh-TW" altLang="en-US" sz="1800" dirty="0" smtClean="0">
                <a:solidFill>
                  <a:srgbClr val="FF0000"/>
                </a:solidFill>
              </a:rPr>
              <a:t>困難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zh-TW" altLang="en-US" sz="1800" dirty="0"/>
          </a:p>
          <a:p>
            <a:r>
              <a:rPr lang="zh-TW" altLang="en-US" sz="1800" dirty="0"/>
              <a:t>太</a:t>
            </a:r>
            <a:r>
              <a:rPr lang="zh-TW" altLang="en-US" sz="1800" dirty="0" smtClean="0"/>
              <a:t>窄：如果</a:t>
            </a:r>
            <a:r>
              <a:rPr lang="zh-TW" altLang="en-US" sz="1800" dirty="0"/>
              <a:t>單行文字太</a:t>
            </a:r>
            <a:r>
              <a:rPr lang="zh-TW" altLang="en-US" sz="1800" dirty="0" smtClean="0"/>
              <a:t>短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須</a:t>
            </a:r>
            <a:r>
              <a:rPr lang="zh-TW" altLang="en-US" sz="1800" dirty="0">
                <a:solidFill>
                  <a:srgbClr val="FF0000"/>
                </a:solidFill>
              </a:rPr>
              <a:t>時常來回</a:t>
            </a:r>
            <a:r>
              <a:rPr lang="zh-TW" altLang="en-US" sz="1800" dirty="0"/>
              <a:t>閱讀， </a:t>
            </a:r>
            <a:r>
              <a:rPr lang="zh-TW" altLang="en-US" sz="1800" dirty="0" smtClean="0"/>
              <a:t>打斷閱讀</a:t>
            </a:r>
            <a:r>
              <a:rPr lang="zh-TW" altLang="en-US" sz="1800" dirty="0"/>
              <a:t>的良好</a:t>
            </a:r>
            <a:r>
              <a:rPr lang="zh-TW" altLang="en-US" sz="1800" dirty="0" smtClean="0"/>
              <a:t>韻律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壓迫</a:t>
            </a:r>
            <a:r>
              <a:rPr lang="zh-TW" altLang="en-US" sz="1800" dirty="0"/>
              <a:t>閱讀者， </a:t>
            </a:r>
            <a:r>
              <a:rPr lang="zh-TW" altLang="en-US" sz="1800" dirty="0" smtClean="0"/>
              <a:t>閱讀</a:t>
            </a:r>
            <a:r>
              <a:rPr lang="zh-TW" altLang="en-US" sz="1800" dirty="0"/>
              <a:t>完</a:t>
            </a:r>
            <a:r>
              <a:rPr lang="zh-TW" altLang="en-US" sz="1800" dirty="0" smtClean="0">
                <a:solidFill>
                  <a:srgbClr val="FF0000"/>
                </a:solidFill>
              </a:rPr>
              <a:t>重要部分前</a:t>
            </a:r>
            <a:r>
              <a:rPr lang="zh-TW" altLang="en-US" sz="1800" dirty="0">
                <a:solidFill>
                  <a:srgbClr val="FF0000"/>
                </a:solidFill>
              </a:rPr>
              <a:t>就開始下</a:t>
            </a:r>
            <a:r>
              <a:rPr lang="zh-TW" altLang="en-US" sz="1800" dirty="0" smtClean="0">
                <a:solidFill>
                  <a:srgbClr val="FF0000"/>
                </a:solidFill>
              </a:rPr>
              <a:t>一段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zh-TW" altLang="en-US" sz="1800" dirty="0" smtClean="0">
                <a:solidFill>
                  <a:srgbClr val="FF0000"/>
                </a:solidFill>
              </a:rPr>
              <a:t>跳</a:t>
            </a:r>
            <a:r>
              <a:rPr lang="zh-TW" altLang="en-US" sz="1800" dirty="0">
                <a:solidFill>
                  <a:srgbClr val="FF0000"/>
                </a:solidFill>
              </a:rPr>
              <a:t>過</a:t>
            </a:r>
            <a:r>
              <a:rPr lang="zh-TW" altLang="en-US" sz="1800" dirty="0"/>
              <a:t>了隱含重要的</a:t>
            </a:r>
            <a:r>
              <a:rPr lang="zh-TW" altLang="en-US" sz="1800" dirty="0" smtClean="0">
                <a:solidFill>
                  <a:srgbClr val="FF0000"/>
                </a:solidFill>
              </a:rPr>
              <a:t>關鍵字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17" b="8656"/>
          <a:stretch/>
        </p:blipFill>
        <p:spPr>
          <a:xfrm>
            <a:off x="5255264" y="5013176"/>
            <a:ext cx="3925248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14" y="2169080"/>
            <a:ext cx="3891990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5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4-3.</a:t>
            </a:r>
            <a:r>
              <a:rPr lang="zh-TW" altLang="en-US" b="1" dirty="0" smtClean="0">
                <a:solidFill>
                  <a:srgbClr val="00B050"/>
                </a:solidFill>
              </a:rPr>
              <a:t>圖示</a:t>
            </a:r>
            <a:r>
              <a:rPr lang="en-US" altLang="zh-TW" b="1" dirty="0" smtClean="0"/>
              <a:t>-</a:t>
            </a:r>
            <a:r>
              <a:rPr lang="zh-TW" altLang="en-US" b="1" dirty="0"/>
              <a:t>產品</a:t>
            </a:r>
            <a:r>
              <a:rPr lang="zh-TW" altLang="en-US" b="1" dirty="0" smtClean="0"/>
              <a:t>圖示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78850" y="2204865"/>
            <a:ext cx="4986300" cy="24482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品牌的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>
                <a:solidFill>
                  <a:srgbClr val="FF0000"/>
                </a:solidFill>
              </a:rPr>
              <a:t>產品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/>
              <a:t>的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>
                <a:solidFill>
                  <a:srgbClr val="FF0000"/>
                </a:solidFill>
              </a:rPr>
              <a:t>服務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/>
              <a:t>和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>
                <a:solidFill>
                  <a:srgbClr val="FF0000"/>
                </a:solidFill>
              </a:rPr>
              <a:t>工具</a:t>
            </a:r>
            <a:r>
              <a:rPr lang="en-US" altLang="zh-TW" sz="1800" dirty="0" smtClean="0">
                <a:solidFill>
                  <a:srgbClr val="FF0000"/>
                </a:solidFill>
              </a:rPr>
              <a:t>”</a:t>
            </a:r>
            <a:r>
              <a:rPr lang="zh-TW" altLang="en-US" sz="1800" dirty="0" smtClean="0"/>
              <a:t>的</a:t>
            </a:r>
            <a:r>
              <a:rPr lang="zh-TW" altLang="en-US" sz="1800" dirty="0"/>
              <a:t>視覺</a:t>
            </a:r>
            <a:r>
              <a:rPr lang="zh-TW" altLang="en-US" sz="1800" dirty="0" smtClean="0"/>
              <a:t>表達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簡單</a:t>
            </a:r>
            <a:r>
              <a:rPr lang="zh-TW" altLang="en-US" sz="1800" dirty="0">
                <a:solidFill>
                  <a:srgbClr val="FF0000"/>
                </a:solidFill>
              </a:rPr>
              <a:t>、大膽、</a:t>
            </a:r>
            <a:r>
              <a:rPr lang="zh-TW" altLang="en-US" sz="1800" dirty="0" smtClean="0">
                <a:solidFill>
                  <a:srgbClr val="FF0000"/>
                </a:solidFill>
              </a:rPr>
              <a:t>友好</a:t>
            </a:r>
            <a:r>
              <a:rPr lang="zh-TW" altLang="en-US" sz="1800" dirty="0" smtClean="0"/>
              <a:t>傳達</a:t>
            </a:r>
            <a:r>
              <a:rPr lang="zh-TW" altLang="en-US" sz="1800" dirty="0"/>
              <a:t>產品的核心理念和</a:t>
            </a:r>
            <a:r>
              <a:rPr lang="zh-TW" altLang="en-US" sz="1800" dirty="0" smtClean="0"/>
              <a:t>意圖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透過</a:t>
            </a:r>
            <a:r>
              <a:rPr lang="zh-TW" altLang="en-US" sz="1800" dirty="0"/>
              <a:t>理念和執行將其</a:t>
            </a:r>
            <a:r>
              <a:rPr lang="zh-TW" altLang="en-US" sz="1800" dirty="0" smtClean="0"/>
              <a:t>統一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傳達品牌</a:t>
            </a:r>
            <a:r>
              <a:rPr lang="zh-TW" altLang="en-US" sz="1800" dirty="0"/>
              <a:t>的重要</a:t>
            </a:r>
            <a:r>
              <a:rPr lang="zh-TW" altLang="en-US" sz="1800" dirty="0" smtClean="0"/>
              <a:t>方式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7671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設計方法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-1" y="1600200"/>
            <a:ext cx="3563889" cy="16847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材料</a:t>
            </a:r>
            <a:r>
              <a:rPr lang="zh-TW" altLang="en-US" sz="1800" dirty="0"/>
              <a:t>的</a:t>
            </a:r>
            <a:r>
              <a:rPr lang="zh-TW" altLang="en-US" sz="1800" dirty="0">
                <a:solidFill>
                  <a:srgbClr val="FF0000"/>
                </a:solidFill>
              </a:rPr>
              <a:t>觸覺</a:t>
            </a:r>
            <a:r>
              <a:rPr lang="zh-TW" altLang="en-US" sz="1800" dirty="0"/>
              <a:t>和</a:t>
            </a:r>
            <a:r>
              <a:rPr lang="zh-TW" altLang="en-US" sz="1800" dirty="0">
                <a:solidFill>
                  <a:srgbClr val="FF0000"/>
                </a:solidFill>
              </a:rPr>
              <a:t>物理質量</a:t>
            </a:r>
            <a:r>
              <a:rPr lang="zh-TW" altLang="en-US" sz="1800" dirty="0"/>
              <a:t>作為</a:t>
            </a:r>
            <a:r>
              <a:rPr lang="zh-TW" altLang="en-US" sz="1800" dirty="0" smtClean="0"/>
              <a:t>啟發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每</a:t>
            </a:r>
            <a:r>
              <a:rPr lang="zh-TW" altLang="en-US" sz="1800" dirty="0"/>
              <a:t>個圖標都被</a:t>
            </a:r>
            <a:r>
              <a:rPr lang="zh-TW" altLang="en-US" sz="1800" dirty="0">
                <a:solidFill>
                  <a:srgbClr val="FF0000"/>
                </a:solidFill>
              </a:rPr>
              <a:t>切斷、</a:t>
            </a:r>
            <a:r>
              <a:rPr lang="zh-TW" altLang="en-US" sz="1800" dirty="0" smtClean="0">
                <a:solidFill>
                  <a:srgbClr val="FF0000"/>
                </a:solidFill>
              </a:rPr>
              <a:t>折疊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透過</a:t>
            </a:r>
            <a:r>
              <a:rPr lang="zh-TW" altLang="en-US" sz="1800" dirty="0">
                <a:solidFill>
                  <a:srgbClr val="FF0000"/>
                </a:solidFill>
              </a:rPr>
              <a:t>簡單的圖形</a:t>
            </a:r>
            <a:r>
              <a:rPr lang="zh-TW" altLang="en-US" sz="1800" dirty="0"/>
              <a:t>元素表示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2" t="27301" r="20794" b="28465"/>
          <a:stretch/>
        </p:blipFill>
        <p:spPr>
          <a:xfrm>
            <a:off x="6948264" y="4208504"/>
            <a:ext cx="2111546" cy="16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26813" r="21005" b="26984"/>
          <a:stretch/>
        </p:blipFill>
        <p:spPr>
          <a:xfrm>
            <a:off x="4713835" y="4208504"/>
            <a:ext cx="2018405" cy="16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27160" r="18893" b="26479"/>
          <a:stretch/>
        </p:blipFill>
        <p:spPr>
          <a:xfrm>
            <a:off x="2511200" y="4208504"/>
            <a:ext cx="2060800" cy="16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t="25396" r="16773" b="25715"/>
          <a:stretch/>
        </p:blipFill>
        <p:spPr>
          <a:xfrm>
            <a:off x="107504" y="4208504"/>
            <a:ext cx="2195065" cy="16200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651038" y="6093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物理原型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987602" y="61333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光影研究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169039" y="60865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質感原型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7450039" y="61043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色彩研究</a:t>
            </a:r>
          </a:p>
        </p:txBody>
      </p:sp>
    </p:spTree>
    <p:extLst>
      <p:ext uri="{BB962C8B-B14F-4D97-AF65-F5344CB8AC3E}">
        <p14:creationId xmlns:p14="http://schemas.microsoft.com/office/powerpoint/2010/main" val="42801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產品圖示網格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901753" y="30881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網格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3622057" y="30881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關鍵線條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189345" y="37890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關鍵線條產生的形狀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t="19551" r="20371" b="18942"/>
          <a:stretch/>
        </p:blipFill>
        <p:spPr>
          <a:xfrm>
            <a:off x="3302811" y="1213301"/>
            <a:ext cx="1746488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20458" r="20688" b="19436"/>
          <a:stretch/>
        </p:blipFill>
        <p:spPr>
          <a:xfrm>
            <a:off x="334947" y="1213301"/>
            <a:ext cx="1779943" cy="180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0" t="23916" r="24392" b="24656"/>
          <a:stretch/>
        </p:blipFill>
        <p:spPr>
          <a:xfrm>
            <a:off x="3276055" y="3889761"/>
            <a:ext cx="1800001" cy="18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0" t="23421" r="24039" b="24870"/>
          <a:stretch/>
        </p:blipFill>
        <p:spPr>
          <a:xfrm>
            <a:off x="326108" y="3889761"/>
            <a:ext cx="1797620" cy="180000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901753" y="60880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矩形</a:t>
            </a:r>
          </a:p>
        </p:txBody>
      </p:sp>
      <p:sp>
        <p:nvSpPr>
          <p:cNvPr id="20" name="矩形 19"/>
          <p:cNvSpPr/>
          <p:nvPr/>
        </p:nvSpPr>
        <p:spPr>
          <a:xfrm>
            <a:off x="3852890" y="608800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圓形</a:t>
            </a:r>
          </a:p>
        </p:txBody>
      </p:sp>
      <p:cxnSp>
        <p:nvCxnSpPr>
          <p:cNvPr id="22" name="弧形接點 21"/>
          <p:cNvCxnSpPr>
            <a:stCxn id="11" idx="1"/>
          </p:cNvCxnSpPr>
          <p:nvPr/>
        </p:nvCxnSpPr>
        <p:spPr>
          <a:xfrm rot="10800000" flipV="1">
            <a:off x="1763689" y="2113301"/>
            <a:ext cx="1539123" cy="177646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弧形接點 23"/>
          <p:cNvCxnSpPr>
            <a:stCxn id="11" idx="3"/>
            <a:endCxn id="2" idx="3"/>
          </p:cNvCxnSpPr>
          <p:nvPr/>
        </p:nvCxnSpPr>
        <p:spPr>
          <a:xfrm>
            <a:off x="5049299" y="2113301"/>
            <a:ext cx="26757" cy="2676460"/>
          </a:xfrm>
          <a:prstGeom prst="curvedConnector3">
            <a:avLst>
              <a:gd name="adj1" fmla="val 2201988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25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8343781" y="8791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幾何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600200"/>
            <a:ext cx="4572001" cy="460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圓形</a:t>
            </a:r>
            <a:r>
              <a:rPr lang="zh-TW" altLang="en-US" sz="1800" dirty="0">
                <a:solidFill>
                  <a:srgbClr val="FF0000"/>
                </a:solidFill>
              </a:rPr>
              <a:t>、正方形、長方形</a:t>
            </a:r>
            <a:r>
              <a:rPr lang="zh-TW" altLang="en-US" sz="1800" dirty="0"/>
              <a:t>、</a:t>
            </a:r>
            <a:r>
              <a:rPr lang="zh-TW" altLang="en-US" sz="1800" dirty="0">
                <a:solidFill>
                  <a:srgbClr val="FF0000"/>
                </a:solidFill>
              </a:rPr>
              <a:t>直角線</a:t>
            </a:r>
            <a:r>
              <a:rPr lang="zh-TW" altLang="en-US" sz="1800" dirty="0"/>
              <a:t>和</a:t>
            </a:r>
            <a:r>
              <a:rPr lang="zh-TW" altLang="en-US" sz="1800" dirty="0">
                <a:solidFill>
                  <a:srgbClr val="FF0000"/>
                </a:solidFill>
              </a:rPr>
              <a:t>對角線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0" t="22222" r="22486" b="22116"/>
          <a:stretch/>
        </p:blipFill>
        <p:spPr>
          <a:xfrm>
            <a:off x="3297282" y="2897771"/>
            <a:ext cx="2472092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2" t="20035" r="20865" b="19758"/>
          <a:stretch/>
        </p:blipFill>
        <p:spPr>
          <a:xfrm>
            <a:off x="6453700" y="2897771"/>
            <a:ext cx="2444857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7" t="21022" r="21359" b="21835"/>
          <a:stretch/>
        </p:blipFill>
        <p:spPr>
          <a:xfrm>
            <a:off x="179512" y="2897771"/>
            <a:ext cx="252933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4958239" y="879103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（不知道重點）產品</a:t>
            </a:r>
            <a:r>
              <a:rPr lang="zh-TW" altLang="en-US" sz="2400" b="1" dirty="0"/>
              <a:t>圖示剖面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600199"/>
            <a:ext cx="5220072" cy="3701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/>
              <a:t>介紹圖形元素是如何組成一個產品</a:t>
            </a:r>
            <a:r>
              <a:rPr lang="zh-TW" altLang="en-US" sz="1800" dirty="0" smtClean="0"/>
              <a:t>圖示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 smtClean="0">
                <a:solidFill>
                  <a:srgbClr val="FF0000"/>
                </a:solidFill>
              </a:rPr>
              <a:t>組件</a:t>
            </a:r>
            <a:r>
              <a:rPr lang="zh-TW" altLang="en-US" sz="1800" dirty="0" smtClean="0"/>
              <a:t>：都</a:t>
            </a:r>
            <a:r>
              <a:rPr lang="zh-TW" altLang="en-US" sz="1800" dirty="0"/>
              <a:t>定位在前一個組件雙眼直視的正上方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FF0000"/>
                </a:solidFill>
              </a:rPr>
              <a:t>組成</a:t>
            </a:r>
            <a:r>
              <a:rPr lang="zh-TW" altLang="en-US" sz="1800" dirty="0" smtClean="0">
                <a:solidFill>
                  <a:srgbClr val="FF0000"/>
                </a:solidFill>
              </a:rPr>
              <a:t>透視 </a:t>
            </a:r>
            <a:r>
              <a:rPr lang="zh-TW" altLang="en-US" sz="1800" dirty="0" smtClean="0"/>
              <a:t>：</a:t>
            </a:r>
            <a:r>
              <a:rPr lang="zh-TW" altLang="en-US" sz="1800" dirty="0"/>
              <a:t>說明每個內含組件的</a:t>
            </a:r>
            <a:r>
              <a:rPr lang="zh-TW" altLang="en-US" sz="1800" dirty="0" smtClean="0"/>
              <a:t>架構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en-US" altLang="zh-TW" sz="1800" dirty="0"/>
              <a:t>Material </a:t>
            </a:r>
            <a:r>
              <a:rPr lang="zh-TW" altLang="en-US" sz="1800" dirty="0" smtClean="0"/>
              <a:t>背景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en-US" altLang="zh-TW" sz="1800" dirty="0"/>
              <a:t>Material </a:t>
            </a:r>
            <a:r>
              <a:rPr lang="zh-TW" altLang="en-US" sz="1800" dirty="0" smtClean="0"/>
              <a:t>前景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>
                <a:solidFill>
                  <a:srgbClr val="FF0000"/>
                </a:solidFill>
              </a:rPr>
              <a:t>色彩</a:t>
            </a:r>
            <a:r>
              <a:rPr lang="zh-TW" altLang="en-US" sz="1800" dirty="0" smtClean="0">
                <a:solidFill>
                  <a:srgbClr val="FF0000"/>
                </a:solidFill>
              </a:rPr>
              <a:t>斑點</a:t>
            </a:r>
            <a:r>
              <a:rPr lang="zh-TW" altLang="en-US" sz="1800" dirty="0" smtClean="0"/>
              <a:t>：</a:t>
            </a:r>
            <a:r>
              <a:rPr lang="zh-TW" altLang="en-US" sz="1800" dirty="0"/>
              <a:t>用在小部分元素上的</a:t>
            </a:r>
            <a:r>
              <a:rPr lang="zh-TW" altLang="en-US" sz="1800" dirty="0" smtClean="0"/>
              <a:t>色彩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 smtClean="0"/>
              <a:t>超出：</a:t>
            </a:r>
            <a:r>
              <a:rPr lang="zh-TW" altLang="en-US" sz="1800" dirty="0"/>
              <a:t>將元素從邊線到邊線填滿的</a:t>
            </a:r>
            <a:r>
              <a:rPr lang="zh-TW" altLang="en-US" sz="1800" dirty="0" smtClean="0"/>
              <a:t>色彩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/>
              <a:t>邊緣</a:t>
            </a:r>
            <a:r>
              <a:rPr lang="zh-TW" altLang="en-US" sz="1800" dirty="0" smtClean="0"/>
              <a:t>上色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/>
              <a:t>陰影般的</a:t>
            </a:r>
            <a:r>
              <a:rPr lang="zh-TW" altLang="en-US" sz="1800" dirty="0" smtClean="0"/>
              <a:t>邊緣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/>
              <a:t>緊貼的</a:t>
            </a:r>
            <a:r>
              <a:rPr lang="zh-TW" altLang="en-US" sz="1800" dirty="0" smtClean="0"/>
              <a:t>陰影</a:t>
            </a:r>
            <a:endParaRPr lang="en-US" altLang="zh-TW" sz="1800" dirty="0" smtClean="0"/>
          </a:p>
          <a:p>
            <a:pPr>
              <a:buFont typeface="+mj-lt"/>
              <a:buAutoNum type="arabicPeriod"/>
            </a:pPr>
            <a:r>
              <a:rPr lang="zh-TW" altLang="en-US" sz="1800" dirty="0"/>
              <a:t>光潔</a:t>
            </a:r>
            <a:r>
              <a:rPr lang="zh-TW" altLang="en-US" sz="1800" dirty="0" smtClean="0"/>
              <a:t>的</a:t>
            </a:r>
            <a:endParaRPr lang="en-US" altLang="zh-TW" sz="1800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16185" r="16561" b="16825"/>
          <a:stretch/>
        </p:blipFill>
        <p:spPr>
          <a:xfrm>
            <a:off x="6516216" y="4149080"/>
            <a:ext cx="1796996" cy="180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" t="11869" r="9158" b="14057"/>
          <a:stretch/>
        </p:blipFill>
        <p:spPr>
          <a:xfrm>
            <a:off x="6114960" y="2009935"/>
            <a:ext cx="1995429" cy="180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5" t="16185" r="16983" b="16402"/>
          <a:stretch/>
        </p:blipFill>
        <p:spPr>
          <a:xfrm>
            <a:off x="4260947" y="4653136"/>
            <a:ext cx="176311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</a:t>
            </a:r>
            <a:r>
              <a:rPr lang="zh-TW" altLang="en-US" sz="2400" b="1" dirty="0" smtClean="0"/>
              <a:t>指標</a:t>
            </a:r>
            <a:endParaRPr lang="zh-TW" altLang="en-US" sz="2400" b="1" dirty="0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600199"/>
            <a:ext cx="5076055" cy="420506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 smtClean="0"/>
              <a:t>光源</a:t>
            </a:r>
            <a:endParaRPr lang="en-US" altLang="zh-TW" sz="2000" b="1" dirty="0" smtClean="0"/>
          </a:p>
          <a:p>
            <a:pPr marL="400050" lvl="1" indent="0">
              <a:buNone/>
            </a:pPr>
            <a:r>
              <a:rPr lang="en-US" altLang="zh-TW" sz="1800" dirty="0"/>
              <a:t>~</a:t>
            </a:r>
            <a:r>
              <a:rPr lang="zh-TW" altLang="en-US" sz="1800" dirty="0"/>
              <a:t> 模擬燈光，在元素上</a:t>
            </a:r>
            <a:r>
              <a:rPr lang="zh-TW" altLang="en-US" sz="1800" dirty="0">
                <a:solidFill>
                  <a:srgbClr val="FF0000"/>
                </a:solidFill>
              </a:rPr>
              <a:t>產生一個連帶</a:t>
            </a:r>
            <a:r>
              <a:rPr lang="zh-TW" altLang="en-US" sz="1800" dirty="0" smtClean="0">
                <a:solidFill>
                  <a:srgbClr val="FF0000"/>
                </a:solidFill>
              </a:rPr>
              <a:t>陰影</a:t>
            </a:r>
            <a:endParaRPr lang="en-US" altLang="zh-TW" sz="1800" dirty="0"/>
          </a:p>
          <a:p>
            <a:pPr marL="400050" lvl="1" indent="0">
              <a:buNone/>
            </a:pPr>
            <a:r>
              <a:rPr lang="en-US" altLang="zh-TW" sz="1800" dirty="0"/>
              <a:t>~</a:t>
            </a:r>
            <a:r>
              <a:rPr lang="zh-TW" altLang="en-US" sz="1800" dirty="0"/>
              <a:t> 有角度的光</a:t>
            </a:r>
            <a:r>
              <a:rPr lang="zh-TW" altLang="en-US" sz="1800" dirty="0">
                <a:solidFill>
                  <a:srgbClr val="FF0000"/>
                </a:solidFill>
              </a:rPr>
              <a:t>增強</a:t>
            </a:r>
            <a:r>
              <a:rPr lang="zh-TW" altLang="en-US" sz="1800" dirty="0"/>
              <a:t>整個</a:t>
            </a:r>
            <a:r>
              <a:rPr lang="zh-TW" altLang="en-US" sz="1800" dirty="0">
                <a:solidFill>
                  <a:srgbClr val="FF0000"/>
                </a:solidFill>
              </a:rPr>
              <a:t>表面元素的質感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b="1" dirty="0" smtClean="0"/>
              <a:t>陰影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1800" b="1" dirty="0"/>
              <a:t> </a:t>
            </a:r>
            <a:r>
              <a:rPr lang="zh-TW" altLang="en-US" sz="1800" b="1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上方</a:t>
            </a:r>
            <a:r>
              <a:rPr lang="zh-TW" altLang="en-US" sz="1800" dirty="0">
                <a:solidFill>
                  <a:srgbClr val="FF0000"/>
                </a:solidFill>
              </a:rPr>
              <a:t>跟左方</a:t>
            </a:r>
            <a:r>
              <a:rPr lang="zh-TW" altLang="en-US" sz="1800" dirty="0"/>
              <a:t>示比較</a:t>
            </a:r>
            <a:r>
              <a:rPr lang="zh-TW" altLang="en-US" sz="1800" dirty="0" smtClean="0">
                <a:solidFill>
                  <a:srgbClr val="FF0000"/>
                </a:solidFill>
              </a:rPr>
              <a:t>明亮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1800" dirty="0" smtClean="0"/>
              <a:t>        </a:t>
            </a:r>
            <a:r>
              <a:rPr lang="en-US" altLang="zh-TW" sz="1800" dirty="0" smtClean="0"/>
              <a:t>~</a:t>
            </a:r>
            <a:r>
              <a:rPr lang="zh-TW" altLang="en-US" sz="1800" dirty="0">
                <a:solidFill>
                  <a:srgbClr val="FF0000"/>
                </a:solidFill>
              </a:rPr>
              <a:t>下方和右方</a:t>
            </a:r>
            <a:r>
              <a:rPr lang="zh-TW" altLang="en-US" sz="1800" dirty="0" smtClean="0"/>
              <a:t>陰影</a:t>
            </a:r>
            <a:r>
              <a:rPr lang="zh-TW" altLang="en-US" sz="1800" dirty="0"/>
              <a:t>比較</a:t>
            </a:r>
            <a:r>
              <a:rPr lang="zh-TW" altLang="en-US" sz="1800" dirty="0" smtClean="0">
                <a:solidFill>
                  <a:srgbClr val="FF0000"/>
                </a:solidFill>
              </a:rPr>
              <a:t>重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000" b="1" dirty="0" smtClean="0"/>
              <a:t>著色 </a:t>
            </a:r>
            <a:r>
              <a:rPr lang="zh-TW" altLang="en-US" sz="2000" b="1" dirty="0"/>
              <a:t>與 陰影</a:t>
            </a:r>
            <a:r>
              <a:rPr lang="zh-TW" altLang="en-US" sz="2000" b="1" dirty="0" smtClean="0"/>
              <a:t>邊緣</a:t>
            </a:r>
            <a:r>
              <a:rPr lang="en-US" altLang="zh-TW" sz="2000" b="1" dirty="0" smtClean="0"/>
              <a:t>?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TW" altLang="en-US" sz="2000" b="1" dirty="0" smtClean="0"/>
              <a:t>光潔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1800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一個</a:t>
            </a:r>
            <a:r>
              <a:rPr lang="zh-TW" altLang="en-US" sz="1800" dirty="0">
                <a:solidFill>
                  <a:srgbClr val="FF0000"/>
                </a:solidFill>
              </a:rPr>
              <a:t>模擬的</a:t>
            </a:r>
            <a:r>
              <a:rPr lang="en-US" altLang="zh-TW" sz="1800" dirty="0">
                <a:solidFill>
                  <a:srgbClr val="FF0000"/>
                </a:solidFill>
              </a:rPr>
              <a:t>45</a:t>
            </a:r>
            <a:r>
              <a:rPr lang="zh-TW" altLang="en-US" sz="1800" dirty="0">
                <a:solidFill>
                  <a:srgbClr val="FF0000"/>
                </a:solidFill>
              </a:rPr>
              <a:t>度角</a:t>
            </a:r>
            <a:r>
              <a:rPr lang="zh-TW" altLang="en-US" sz="1800" dirty="0" smtClean="0">
                <a:solidFill>
                  <a:srgbClr val="FF0000"/>
                </a:solidFill>
              </a:rPr>
              <a:t>光源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1800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從</a:t>
            </a:r>
            <a:r>
              <a:rPr lang="zh-TW" altLang="en-US" sz="1800" dirty="0"/>
              <a:t>圖示的</a:t>
            </a:r>
            <a:r>
              <a:rPr lang="zh-TW" altLang="en-US" sz="1800" dirty="0">
                <a:solidFill>
                  <a:srgbClr val="FF0000"/>
                </a:solidFill>
              </a:rPr>
              <a:t>左上延伸至右下</a:t>
            </a:r>
            <a:r>
              <a:rPr lang="zh-TW" altLang="en-US" sz="1800" dirty="0"/>
              <a:t>的</a:t>
            </a:r>
            <a:r>
              <a:rPr lang="zh-TW" altLang="en-US" sz="1800" dirty="0" smtClean="0"/>
              <a:t>邊線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/>
              <a:t> </a:t>
            </a:r>
            <a:r>
              <a:rPr lang="zh-TW" altLang="en-US" sz="1800" dirty="0" smtClean="0"/>
              <a:t>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永遠</a:t>
            </a:r>
            <a:r>
              <a:rPr lang="zh-TW" altLang="en-US" sz="1800" dirty="0"/>
              <a:t>都會擺在圖示的邊框內</a:t>
            </a:r>
            <a:r>
              <a:rPr lang="zh-TW" altLang="en-US" sz="1800" dirty="0" smtClean="0"/>
              <a:t>緣</a:t>
            </a:r>
            <a:endParaRPr lang="zh-TW" altLang="en-US" sz="1800" dirty="0"/>
          </a:p>
          <a:p>
            <a:pPr marL="457200" indent="-457200">
              <a:buFont typeface="+mj-lt"/>
              <a:buAutoNum type="arabicPeriod" startAt="3"/>
            </a:pPr>
            <a:endParaRPr lang="zh-TW" altLang="en-US" sz="2000" b="1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 t="16185" r="16772" b="16614"/>
          <a:stretch/>
        </p:blipFill>
        <p:spPr>
          <a:xfrm>
            <a:off x="6210361" y="5121368"/>
            <a:ext cx="1601999" cy="16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5" t="15590" r="16935" b="16887"/>
          <a:stretch/>
        </p:blipFill>
        <p:spPr>
          <a:xfrm>
            <a:off x="6216704" y="3321168"/>
            <a:ext cx="1589313" cy="16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80" y="1509829"/>
            <a:ext cx="1620000" cy="16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80" y="1509829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</a:t>
            </a:r>
            <a:r>
              <a:rPr lang="zh-TW" altLang="en-US" sz="2400" b="1" dirty="0" smtClean="0"/>
              <a:t>指標</a:t>
            </a:r>
            <a:endParaRPr lang="zh-TW" altLang="en-US" sz="2400" b="1" dirty="0"/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600199"/>
            <a:ext cx="5796136" cy="1108721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zh-TW" altLang="en-US" sz="2000" b="1" dirty="0"/>
              <a:t>著色、暗處和陰影的</a:t>
            </a:r>
            <a:r>
              <a:rPr lang="zh-TW" altLang="en-US" sz="2000" b="1" dirty="0" smtClean="0"/>
              <a:t>值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1800" dirty="0" smtClean="0"/>
              <a:t>         </a:t>
            </a:r>
            <a:r>
              <a:rPr lang="en-US" altLang="zh-TW" sz="1800" dirty="0" smtClean="0"/>
              <a:t>~</a:t>
            </a:r>
            <a:r>
              <a:rPr lang="zh-TW" altLang="en-US" sz="1800" dirty="0"/>
              <a:t>加入以上元素時每種顏色的變化</a:t>
            </a:r>
            <a:r>
              <a:rPr lang="zh-TW" altLang="en-US" sz="1800" dirty="0" smtClean="0"/>
              <a:t>不同，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        </a:t>
            </a:r>
            <a:r>
              <a:rPr lang="zh-TW" altLang="en-US" sz="1800" dirty="0" smtClean="0"/>
              <a:t>須調整</a:t>
            </a:r>
            <a:r>
              <a:rPr lang="zh-TW" altLang="en-US" sz="1800" dirty="0"/>
              <a:t>至確保</a:t>
            </a:r>
            <a:r>
              <a:rPr lang="zh-TW" altLang="en-US" sz="1800" dirty="0">
                <a:solidFill>
                  <a:srgbClr val="FF0000"/>
                </a:solidFill>
              </a:rPr>
              <a:t>看起來夠</a:t>
            </a:r>
            <a:r>
              <a:rPr lang="zh-TW" altLang="en-US" sz="1800" dirty="0" smtClean="0">
                <a:solidFill>
                  <a:srgbClr val="FF0000"/>
                </a:solidFill>
              </a:rPr>
              <a:t>和諧</a:t>
            </a:r>
            <a:r>
              <a:rPr lang="zh-TW" altLang="en-US" sz="1800" dirty="0" smtClean="0"/>
              <a:t>及</a:t>
            </a:r>
            <a:r>
              <a:rPr lang="zh-TW" altLang="en-US" sz="1800" dirty="0">
                <a:solidFill>
                  <a:srgbClr val="FF0000"/>
                </a:solidFill>
              </a:rPr>
              <a:t>是否為適當的對應</a:t>
            </a:r>
            <a:r>
              <a:rPr lang="zh-TW" altLang="en-US" sz="1800" dirty="0" smtClean="0">
                <a:solidFill>
                  <a:srgbClr val="FF0000"/>
                </a:solidFill>
              </a:rPr>
              <a:t>值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698000"/>
            <a:ext cx="4104000" cy="216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2781168"/>
            <a:ext cx="547260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6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6CC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71600" y="3001516"/>
            <a:ext cx="8100392" cy="1363588"/>
          </a:xfrm>
        </p:spPr>
        <p:txBody>
          <a:bodyPr>
            <a:noAutofit/>
          </a:bodyPr>
          <a:lstStyle/>
          <a:p>
            <a:pPr algn="dist"/>
            <a:r>
              <a:rPr lang="en-US" altLang="zh-TW" sz="6600" dirty="0" smtClean="0"/>
              <a:t>What is material</a:t>
            </a:r>
            <a:endParaRPr lang="zh-TW" altLang="en-US" sz="66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07504" y="908720"/>
            <a:ext cx="1872208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TW" sz="16600" dirty="0"/>
              <a:t>2</a:t>
            </a:r>
            <a:endParaRPr lang="zh-TW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187499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</a:t>
            </a:r>
            <a:r>
              <a:rPr lang="zh-TW" altLang="en-US" sz="2400" b="1" dirty="0" smtClean="0"/>
              <a:t>指標</a:t>
            </a:r>
            <a:endParaRPr lang="zh-TW" altLang="en-US" sz="2400" b="1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365104"/>
            <a:ext cx="5374286" cy="198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437112"/>
            <a:ext cx="3135000" cy="198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52119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產品圖示模式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" y="1700808"/>
            <a:ext cx="4644208" cy="453650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000" b="1" dirty="0" smtClean="0"/>
              <a:t>色彩</a:t>
            </a:r>
            <a:endParaRPr lang="en-US" altLang="zh-TW" sz="2000" b="1" dirty="0" smtClean="0"/>
          </a:p>
          <a:p>
            <a:pPr marL="400050" lvl="1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/>
              <a:t>色彩元素</a:t>
            </a:r>
            <a:r>
              <a:rPr lang="zh-TW" altLang="en-US" sz="1800" dirty="0">
                <a:solidFill>
                  <a:srgbClr val="FF0000"/>
                </a:solidFill>
              </a:rPr>
              <a:t>平面化至一張紙</a:t>
            </a:r>
            <a:r>
              <a:rPr lang="zh-TW" altLang="en-US" sz="1800" dirty="0"/>
              <a:t>面</a:t>
            </a:r>
            <a:r>
              <a:rPr lang="zh-TW" altLang="en-US" sz="1800" dirty="0" smtClean="0"/>
              <a:t>上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zh-TW" altLang="en-US" sz="1800" dirty="0" smtClean="0"/>
              <a:t> 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做任何邊線及陰影的</a:t>
            </a:r>
            <a:r>
              <a:rPr lang="zh-TW" altLang="en-US" sz="1800" dirty="0" smtClean="0">
                <a:solidFill>
                  <a:srgbClr val="FF0000"/>
                </a:solidFill>
              </a:rPr>
              <a:t>裝飾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000" b="1" dirty="0"/>
              <a:t>圖</a:t>
            </a:r>
            <a:r>
              <a:rPr lang="zh-TW" altLang="en-US" sz="2000" b="1" dirty="0" smtClean="0"/>
              <a:t>層</a:t>
            </a:r>
            <a:endParaRPr lang="en-US" altLang="zh-TW" sz="2000" b="1" dirty="0" smtClean="0"/>
          </a:p>
          <a:p>
            <a:pPr marL="400050" lvl="1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可加入</a:t>
            </a:r>
            <a:r>
              <a:rPr lang="zh-TW" altLang="en-US" sz="1800" dirty="0"/>
              <a:t>深度及</a:t>
            </a:r>
            <a:r>
              <a:rPr lang="zh-TW" altLang="en-US" sz="1800" dirty="0" smtClean="0"/>
              <a:t>陰影</a:t>
            </a:r>
            <a:endParaRPr lang="zh-TW" altLang="en-US" sz="1800" dirty="0"/>
          </a:p>
          <a:p>
            <a:pPr marL="400050" lvl="1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>
                <a:solidFill>
                  <a:srgbClr val="FF0000"/>
                </a:solidFill>
              </a:rPr>
              <a:t>超過兩層</a:t>
            </a:r>
            <a:r>
              <a:rPr lang="zh-TW" altLang="en-US" sz="1800" dirty="0"/>
              <a:t>圖層</a:t>
            </a:r>
            <a:r>
              <a:rPr lang="zh-TW" altLang="en-US" sz="1800" dirty="0" smtClean="0"/>
              <a:t>，太複雜會</a:t>
            </a:r>
            <a:r>
              <a:rPr lang="zh-TW" altLang="en-US" sz="1800" dirty="0"/>
              <a:t>沒有</a:t>
            </a:r>
            <a:r>
              <a:rPr lang="zh-TW" altLang="en-US" sz="1800" dirty="0" smtClean="0"/>
              <a:t>重點</a:t>
            </a:r>
            <a:endParaRPr lang="en-US" altLang="zh-TW" sz="1800" dirty="0" smtClean="0"/>
          </a:p>
          <a:p>
            <a:pPr marL="400050" lvl="1" indent="0">
              <a:buNone/>
            </a:pPr>
            <a:endParaRPr lang="en-US" altLang="zh-TW" sz="1800" dirty="0" smtClean="0"/>
          </a:p>
          <a:p>
            <a:pPr marL="400050" lvl="1" indent="0">
              <a:buNone/>
            </a:pPr>
            <a:endParaRPr lang="en-US" altLang="zh-TW" sz="1800" dirty="0"/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sz="2000" b="1" dirty="0" smtClean="0"/>
              <a:t>狗</a:t>
            </a:r>
            <a:r>
              <a:rPr lang="zh-TW" altLang="en-US" sz="2000" b="1" dirty="0"/>
              <a:t>耳般的摺</a:t>
            </a:r>
            <a:r>
              <a:rPr lang="zh-TW" altLang="en-US" sz="2000" b="1" dirty="0" smtClean="0"/>
              <a:t>角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en-US" altLang="zh-TW" sz="2000" b="1" dirty="0" smtClean="0"/>
              <a:t>      </a:t>
            </a:r>
            <a:r>
              <a:rPr lang="en-US" altLang="zh-TW" sz="1800" dirty="0" smtClean="0"/>
              <a:t>~ </a:t>
            </a:r>
            <a:r>
              <a:rPr lang="zh-TW" altLang="en-US" sz="1800" dirty="0" smtClean="0"/>
              <a:t>暗喻</a:t>
            </a:r>
            <a:r>
              <a:rPr lang="zh-TW" altLang="en-US" sz="1800" dirty="0" smtClean="0">
                <a:solidFill>
                  <a:srgbClr val="FF0000"/>
                </a:solidFill>
              </a:rPr>
              <a:t>表格</a:t>
            </a:r>
            <a:r>
              <a:rPr lang="zh-TW" altLang="en-US" sz="1800" dirty="0">
                <a:solidFill>
                  <a:srgbClr val="FF0000"/>
                </a:solidFill>
              </a:rPr>
              <a:t>、</a:t>
            </a:r>
            <a:r>
              <a:rPr lang="zh-TW" altLang="en-US" sz="1800" dirty="0" smtClean="0">
                <a:solidFill>
                  <a:srgbClr val="FF0000"/>
                </a:solidFill>
              </a:rPr>
              <a:t>文件</a:t>
            </a:r>
            <a:r>
              <a:rPr lang="zh-TW" altLang="en-US" sz="1800" dirty="0" smtClean="0"/>
              <a:t>或</a:t>
            </a:r>
            <a:r>
              <a:rPr lang="zh-TW" altLang="en-US" sz="1800" dirty="0" smtClean="0">
                <a:solidFill>
                  <a:srgbClr val="FF0000"/>
                </a:solidFill>
              </a:rPr>
              <a:t>傳統紙張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1800" dirty="0" smtClean="0">
                <a:solidFill>
                  <a:srgbClr val="FF0000"/>
                </a:solidFill>
              </a:rPr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 smtClean="0"/>
              <a:t>用</a:t>
            </a:r>
            <a:r>
              <a:rPr lang="zh-TW" altLang="en-US" sz="1800" dirty="0"/>
              <a:t>在圖示</a:t>
            </a:r>
            <a:r>
              <a:rPr lang="zh-TW" altLang="en-US" sz="1800" dirty="0">
                <a:solidFill>
                  <a:srgbClr val="FF0000"/>
                </a:solidFill>
              </a:rPr>
              <a:t>左邊</a:t>
            </a:r>
            <a:r>
              <a:rPr lang="zh-TW" altLang="en-US" sz="1800" dirty="0" smtClean="0"/>
              <a:t>，因為會中斷陰影</a:t>
            </a:r>
            <a:endParaRPr lang="zh-TW" altLang="en-US" sz="2000" b="1" dirty="0"/>
          </a:p>
          <a:p>
            <a:pPr marL="457200" indent="-457200">
              <a:buFont typeface="+mj-lt"/>
              <a:buAutoNum type="arabicPeriod" startAt="2"/>
            </a:pPr>
            <a:endParaRPr lang="zh-TW" altLang="en-US" sz="2000" b="1" dirty="0"/>
          </a:p>
          <a:p>
            <a:pPr marL="457200" indent="-457200">
              <a:buFont typeface="+mj-lt"/>
              <a:buAutoNum type="arabicPeriod" startAt="2"/>
            </a:pPr>
            <a:endParaRPr lang="zh-TW" altLang="en-US" sz="2000" b="1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7653" r="27637" b="27267"/>
          <a:stretch/>
        </p:blipFill>
        <p:spPr>
          <a:xfrm>
            <a:off x="5055801" y="1772976"/>
            <a:ext cx="1440000" cy="1440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427789" y="140817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8" t="27461" r="26772" b="28095"/>
          <a:stretch/>
        </p:blipFill>
        <p:spPr>
          <a:xfrm>
            <a:off x="6927853" y="1772976"/>
            <a:ext cx="1460571" cy="144000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387070" y="14081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26783" r="27778" b="27619"/>
          <a:stretch/>
        </p:blipFill>
        <p:spPr>
          <a:xfrm>
            <a:off x="6956353" y="3357152"/>
            <a:ext cx="1403570" cy="144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7486" r="26367" b="27435"/>
          <a:stretch/>
        </p:blipFill>
        <p:spPr>
          <a:xfrm>
            <a:off x="5035519" y="3357152"/>
            <a:ext cx="1480564" cy="144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1" t="26783" r="28199" b="28254"/>
          <a:stretch/>
        </p:blipFill>
        <p:spPr>
          <a:xfrm>
            <a:off x="6956611" y="5013336"/>
            <a:ext cx="1403055" cy="144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7442" r="28451" b="27267"/>
          <a:stretch/>
        </p:blipFill>
        <p:spPr>
          <a:xfrm>
            <a:off x="5072109" y="5013336"/>
            <a:ext cx="140738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0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產品圖示模式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0" y="1700808"/>
            <a:ext cx="5076056" cy="453650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TW" altLang="en-US" sz="2000" b="1" dirty="0" smtClean="0"/>
              <a:t>提升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2000" b="1" dirty="0"/>
              <a:t> </a:t>
            </a:r>
            <a:r>
              <a:rPr lang="zh-TW" altLang="en-US" sz="2000" b="1" dirty="0" smtClean="0"/>
              <a:t> 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關鍵元素</a:t>
            </a:r>
            <a:r>
              <a:rPr lang="zh-TW" altLang="en-US" sz="1800" dirty="0" smtClean="0"/>
              <a:t>，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不要被</a:t>
            </a:r>
            <a:r>
              <a:rPr lang="zh-TW" altLang="en-US" sz="1800" dirty="0">
                <a:solidFill>
                  <a:srgbClr val="FF0000"/>
                </a:solidFill>
              </a:rPr>
              <a:t>其他圖形裁</a:t>
            </a:r>
            <a:r>
              <a:rPr lang="zh-TW" altLang="en-US" sz="1800" dirty="0" smtClean="0">
                <a:solidFill>
                  <a:srgbClr val="FF0000"/>
                </a:solidFill>
              </a:rPr>
              <a:t>切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zh-TW" altLang="en-US" sz="2000" b="1" dirty="0"/>
              <a:t>畫線</a:t>
            </a:r>
          </a:p>
          <a:p>
            <a:pPr marL="400050" lvl="1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/>
              <a:t>不</a:t>
            </a:r>
            <a:r>
              <a:rPr lang="zh-TW" altLang="en-US" sz="1800" dirty="0"/>
              <a:t>破壞原本的形狀下產生深度的層次</a:t>
            </a:r>
            <a:r>
              <a:rPr lang="zh-TW" altLang="en-US" sz="1800" dirty="0" smtClean="0"/>
              <a:t>感</a:t>
            </a:r>
            <a:endParaRPr lang="en-US" altLang="zh-TW" sz="1800" dirty="0" smtClean="0"/>
          </a:p>
          <a:p>
            <a:pPr marL="400050" lvl="1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/>
              <a:t>須</a:t>
            </a:r>
            <a:r>
              <a:rPr lang="zh-TW" altLang="en-US" sz="1800" dirty="0"/>
              <a:t>在</a:t>
            </a:r>
            <a:r>
              <a:rPr lang="zh-TW" altLang="en-US" sz="1800" dirty="0">
                <a:solidFill>
                  <a:srgbClr val="FF0000"/>
                </a:solidFill>
              </a:rPr>
              <a:t>對稱圖形的</a:t>
            </a:r>
            <a:r>
              <a:rPr lang="zh-TW" altLang="en-US" sz="1800" dirty="0" smtClean="0">
                <a:solidFill>
                  <a:srgbClr val="FF0000"/>
                </a:solidFill>
              </a:rPr>
              <a:t>中央</a:t>
            </a:r>
            <a:endParaRPr lang="zh-TW" altLang="en-US" sz="1800" dirty="0"/>
          </a:p>
          <a:p>
            <a:pPr marL="400050" lvl="1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使用</a:t>
            </a:r>
            <a:r>
              <a:rPr lang="zh-TW" altLang="en-US" sz="1800" dirty="0">
                <a:solidFill>
                  <a:srgbClr val="FF0000"/>
                </a:solidFill>
              </a:rPr>
              <a:t>多</a:t>
            </a:r>
            <a:r>
              <a:rPr lang="zh-TW" altLang="en-US" sz="1800" dirty="0" smtClean="0">
                <a:solidFill>
                  <a:srgbClr val="FF0000"/>
                </a:solidFill>
              </a:rPr>
              <a:t>個</a:t>
            </a:r>
            <a:r>
              <a:rPr lang="zh-TW" altLang="en-US" sz="1800" dirty="0"/>
              <a:t>及</a:t>
            </a:r>
            <a:r>
              <a:rPr lang="zh-TW" altLang="en-US" sz="1800" dirty="0" smtClean="0"/>
              <a:t>放</a:t>
            </a:r>
            <a:r>
              <a:rPr lang="zh-TW" altLang="en-US" sz="1800" dirty="0" smtClean="0">
                <a:solidFill>
                  <a:srgbClr val="FF0000"/>
                </a:solidFill>
              </a:rPr>
              <a:t>在</a:t>
            </a:r>
            <a:r>
              <a:rPr lang="zh-TW" altLang="en-US" sz="1800" dirty="0">
                <a:solidFill>
                  <a:srgbClr val="FF0000"/>
                </a:solidFill>
              </a:rPr>
              <a:t>非中心</a:t>
            </a:r>
            <a:r>
              <a:rPr lang="zh-TW" altLang="en-US" sz="1800" dirty="0" smtClean="0">
                <a:solidFill>
                  <a:srgbClr val="FF0000"/>
                </a:solidFill>
              </a:rPr>
              <a:t>位置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endParaRPr lang="en-US" altLang="zh-TW" sz="1800" dirty="0"/>
          </a:p>
          <a:p>
            <a:pPr marL="457200" indent="-457200">
              <a:buFont typeface="+mj-lt"/>
              <a:buAutoNum type="arabicPeriod" startAt="6"/>
            </a:pPr>
            <a:r>
              <a:rPr lang="zh-TW" altLang="en-US" sz="2000" b="1" dirty="0" smtClean="0"/>
              <a:t>折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2000" b="1" dirty="0" smtClean="0"/>
              <a:t>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有</a:t>
            </a:r>
            <a:r>
              <a:rPr lang="zh-TW" altLang="en-US" sz="1800" dirty="0"/>
              <a:t>較大的維度</a:t>
            </a:r>
            <a:r>
              <a:rPr lang="zh-TW" altLang="en-US" sz="1800" dirty="0" smtClean="0"/>
              <a:t>，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2000" b="1" dirty="0"/>
              <a:t> </a:t>
            </a:r>
            <a:r>
              <a:rPr lang="zh-TW" altLang="en-US" sz="2000" b="1" dirty="0" smtClean="0"/>
              <a:t>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Spot </a:t>
            </a:r>
            <a:r>
              <a:rPr lang="en-US" altLang="zh-TW" sz="1800" dirty="0"/>
              <a:t>colors </a:t>
            </a:r>
            <a:r>
              <a:rPr lang="zh-TW" altLang="en-US" sz="1800" dirty="0"/>
              <a:t>不該使用</a:t>
            </a:r>
            <a:r>
              <a:rPr lang="zh-TW" altLang="en-US" sz="1800" dirty="0" smtClean="0"/>
              <a:t>，避免</a:t>
            </a:r>
            <a:r>
              <a:rPr lang="zh-TW" altLang="en-US" sz="1800" dirty="0"/>
              <a:t>改變或</a:t>
            </a:r>
            <a:r>
              <a:rPr lang="zh-TW" altLang="en-US" sz="1800" dirty="0" smtClean="0"/>
              <a:t>歪曲本質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5107211" y="1408173"/>
            <a:ext cx="1470421" cy="5045163"/>
            <a:chOff x="4925230" y="1408173"/>
            <a:chExt cx="1470421" cy="5045163"/>
          </a:xfrm>
        </p:grpSpPr>
        <p:sp>
          <p:nvSpPr>
            <p:cNvPr id="12" name="文字方塊 11"/>
            <p:cNvSpPr txBox="1"/>
            <p:nvPr/>
          </p:nvSpPr>
          <p:spPr>
            <a:xfrm>
              <a:off x="5312428" y="1408173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Good</a:t>
              </a:r>
              <a:endParaRPr lang="zh-TW" altLang="en-US" dirty="0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30" t="27654" r="27213" b="28114"/>
            <a:stretch/>
          </p:blipFill>
          <p:spPr>
            <a:xfrm>
              <a:off x="4933550" y="1844824"/>
              <a:ext cx="1453780" cy="1440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44" t="24713" r="24462" b="24515"/>
            <a:stretch/>
          </p:blipFill>
          <p:spPr>
            <a:xfrm>
              <a:off x="4940128" y="3429160"/>
              <a:ext cx="1440624" cy="1440000"/>
            </a:xfrm>
            <a:prstGeom prst="rect">
              <a:avLst/>
            </a:prstGeom>
          </p:spPr>
        </p:pic>
        <p:pic>
          <p:nvPicPr>
            <p:cNvPr id="1028" name="Picture 4" descr="C:\Users\user\Desktop\OIT\進度~\2015\pic\style_logos_product_patterns_fold_do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39" t="25565" r="24075" b="24699"/>
            <a:stretch/>
          </p:blipFill>
          <p:spPr bwMode="auto">
            <a:xfrm>
              <a:off x="4925230" y="5013336"/>
              <a:ext cx="1470421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群組 13"/>
          <p:cNvGrpSpPr/>
          <p:nvPr/>
        </p:nvGrpSpPr>
        <p:grpSpPr>
          <a:xfrm>
            <a:off x="7143877" y="1408173"/>
            <a:ext cx="1460571" cy="5045163"/>
            <a:chOff x="6961896" y="1408173"/>
            <a:chExt cx="1460571" cy="5045163"/>
          </a:xfrm>
        </p:grpSpPr>
        <p:sp>
          <p:nvSpPr>
            <p:cNvPr id="13" name="文字方塊 12"/>
            <p:cNvSpPr txBox="1"/>
            <p:nvPr/>
          </p:nvSpPr>
          <p:spPr>
            <a:xfrm>
              <a:off x="7421113" y="140817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Bad</a:t>
              </a: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43" t="27725" r="27778" b="27831"/>
            <a:stretch/>
          </p:blipFill>
          <p:spPr>
            <a:xfrm>
              <a:off x="6961896" y="1844824"/>
              <a:ext cx="1460571" cy="14400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0" t="25918" r="25652" b="25291"/>
            <a:stretch/>
          </p:blipFill>
          <p:spPr>
            <a:xfrm>
              <a:off x="6970584" y="3429160"/>
              <a:ext cx="1443194" cy="1440000"/>
            </a:xfrm>
            <a:prstGeom prst="rect">
              <a:avLst/>
            </a:prstGeom>
          </p:spPr>
        </p:pic>
        <p:pic>
          <p:nvPicPr>
            <p:cNvPr id="1029" name="Picture 5" descr="C:\Users\user\Desktop\OIT\進度~\2015\pic\style_logos_product_patterns_fold_dont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27" t="23683" r="24075" b="24911"/>
            <a:stretch/>
          </p:blipFill>
          <p:spPr bwMode="auto">
            <a:xfrm>
              <a:off x="6977907" y="5013336"/>
              <a:ext cx="1428549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86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zh-TW" altLang="en-US" b="1" dirty="0"/>
              <a:t>產品圖示</a:t>
            </a:r>
            <a:endParaRPr lang="en-US" altLang="zh-TW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產品圖示模式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1" y="1700808"/>
            <a:ext cx="4644208" cy="453650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zh-TW" altLang="en-US" sz="2000" b="1" dirty="0"/>
              <a:t>交</a:t>
            </a:r>
            <a:r>
              <a:rPr lang="zh-TW" altLang="en-US" sz="2000" b="1" dirty="0" smtClean="0"/>
              <a:t>疊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zh-TW" altLang="en-US" sz="2000" b="1" dirty="0"/>
              <a:t> </a:t>
            </a:r>
            <a:r>
              <a:rPr lang="zh-TW" altLang="en-US" sz="2000" b="1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創造</a:t>
            </a:r>
            <a:r>
              <a:rPr lang="zh-TW" altLang="en-US" sz="1800" dirty="0"/>
              <a:t>出獨特的</a:t>
            </a:r>
            <a:r>
              <a:rPr lang="zh-TW" altLang="en-US" sz="1800" dirty="0" smtClean="0"/>
              <a:t>剪影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>
                <a:solidFill>
                  <a:srgbClr val="FF0000"/>
                </a:solidFill>
              </a:rPr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 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超過</a:t>
            </a:r>
            <a:r>
              <a:rPr lang="zh-TW" altLang="en-US" sz="1800" dirty="0">
                <a:solidFill>
                  <a:srgbClr val="FF0000"/>
                </a:solidFill>
              </a:rPr>
              <a:t>兩個</a:t>
            </a:r>
            <a:r>
              <a:rPr lang="zh-TW" altLang="en-US" sz="1800" dirty="0" smtClean="0"/>
              <a:t>以上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zh-TW" altLang="en-US" sz="2000" b="1" dirty="0" smtClean="0"/>
              <a:t>手風琴</a:t>
            </a:r>
            <a:endParaRPr lang="en-US" altLang="zh-TW" sz="2000" b="1" dirty="0" smtClean="0"/>
          </a:p>
          <a:p>
            <a:pPr marL="0" indent="0">
              <a:buNone/>
            </a:pPr>
            <a:r>
              <a:rPr lang="en-US" altLang="zh-TW" sz="2000" b="1" dirty="0"/>
              <a:t> </a:t>
            </a:r>
            <a:r>
              <a:rPr lang="en-US" altLang="zh-TW" sz="2000" b="1" dirty="0" smtClean="0"/>
              <a:t>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一種</a:t>
            </a:r>
            <a:r>
              <a:rPr lang="zh-TW" altLang="en-US" sz="1800" dirty="0" smtClean="0">
                <a:solidFill>
                  <a:srgbClr val="FF0000"/>
                </a:solidFill>
              </a:rPr>
              <a:t>折疊元素</a:t>
            </a:r>
            <a:r>
              <a:rPr lang="zh-TW" altLang="en-US" sz="1800" dirty="0" smtClean="0"/>
              <a:t>，是</a:t>
            </a:r>
            <a:r>
              <a:rPr lang="zh-TW" altLang="en-US" sz="1800" dirty="0"/>
              <a:t>毗鄰且相連的</a:t>
            </a:r>
            <a:r>
              <a:rPr lang="zh-TW" altLang="en-US" sz="1800" dirty="0" smtClean="0"/>
              <a:t>對折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    </a:t>
            </a:r>
            <a:r>
              <a:rPr lang="zh-TW" altLang="en-US" sz="1800" dirty="0"/>
              <a:t>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用於</a:t>
            </a:r>
            <a:r>
              <a:rPr lang="zh-TW" altLang="en-US" sz="1800" dirty="0">
                <a:solidFill>
                  <a:srgbClr val="FF0000"/>
                </a:solidFill>
              </a:rPr>
              <a:t>增加單一元素</a:t>
            </a:r>
            <a:r>
              <a:rPr lang="zh-TW" altLang="en-US" sz="1800" dirty="0"/>
              <a:t>的</a:t>
            </a:r>
            <a:r>
              <a:rPr lang="zh-TW" altLang="en-US" sz="1800" dirty="0" smtClean="0"/>
              <a:t>尺寸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/>
              <a:t> </a:t>
            </a:r>
            <a:r>
              <a:rPr lang="zh-TW" altLang="en-US" sz="1800" dirty="0" smtClean="0"/>
              <a:t>       </a:t>
            </a: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超過</a:t>
            </a:r>
            <a:r>
              <a:rPr lang="zh-TW" altLang="en-US" sz="1800" dirty="0">
                <a:solidFill>
                  <a:srgbClr val="FF0000"/>
                </a:solidFill>
              </a:rPr>
              <a:t>兩個</a:t>
            </a:r>
            <a:r>
              <a:rPr lang="zh-TW" altLang="en-US" sz="1800" dirty="0"/>
              <a:t>對折</a:t>
            </a:r>
            <a:endParaRPr lang="en-US" altLang="zh-TW" sz="1800" dirty="0" smtClean="0"/>
          </a:p>
          <a:p>
            <a:pPr marL="400050" lvl="1" indent="0">
              <a:buNone/>
            </a:pPr>
            <a:endParaRPr lang="en-US" altLang="zh-TW" sz="1800" dirty="0" smtClean="0"/>
          </a:p>
          <a:p>
            <a:pPr marL="400050" lvl="1" indent="0">
              <a:buNone/>
            </a:pPr>
            <a:endParaRPr lang="en-US" altLang="zh-TW" sz="1800" dirty="0"/>
          </a:p>
          <a:p>
            <a:pPr marL="457200" indent="-457200">
              <a:buFont typeface="+mj-lt"/>
              <a:buAutoNum type="arabicPeriod" startAt="8"/>
            </a:pPr>
            <a:r>
              <a:rPr lang="zh-TW" altLang="en-US" sz="2000" b="1" dirty="0" smtClean="0"/>
              <a:t>扭曲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       ~ </a:t>
            </a:r>
            <a:r>
              <a:rPr lang="zh-TW" altLang="en-US" sz="1800" dirty="0" smtClean="0">
                <a:solidFill>
                  <a:srgbClr val="FF0000"/>
                </a:solidFill>
              </a:rPr>
              <a:t>不</a:t>
            </a:r>
            <a:r>
              <a:rPr lang="zh-TW" altLang="en-US" sz="1800" dirty="0"/>
              <a:t>應</a:t>
            </a:r>
            <a:r>
              <a:rPr lang="zh-TW" altLang="en-US" sz="1800" dirty="0">
                <a:solidFill>
                  <a:srgbClr val="FF0000"/>
                </a:solidFill>
              </a:rPr>
              <a:t>該被扭曲</a:t>
            </a:r>
            <a:r>
              <a:rPr lang="zh-TW" altLang="en-US" sz="1800" dirty="0"/>
              <a:t>或</a:t>
            </a:r>
            <a:r>
              <a:rPr lang="zh-TW" altLang="en-US" sz="1800" dirty="0" smtClean="0">
                <a:solidFill>
                  <a:srgbClr val="FF0000"/>
                </a:solidFill>
              </a:rPr>
              <a:t>變形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       ~ </a:t>
            </a:r>
            <a:r>
              <a:rPr lang="zh-TW" altLang="en-US" sz="1800" dirty="0" smtClean="0">
                <a:solidFill>
                  <a:srgbClr val="FF0000"/>
                </a:solidFill>
              </a:rPr>
              <a:t>應</a:t>
            </a:r>
            <a:r>
              <a:rPr lang="zh-TW" altLang="en-US" sz="1800" dirty="0" smtClean="0"/>
              <a:t>該</a:t>
            </a:r>
            <a:r>
              <a:rPr lang="zh-TW" altLang="en-US" sz="1800" dirty="0">
                <a:solidFill>
                  <a:srgbClr val="FF0000"/>
                </a:solidFill>
              </a:rPr>
              <a:t>保留原來</a:t>
            </a:r>
            <a:r>
              <a:rPr lang="zh-TW" altLang="en-US" sz="1800" dirty="0"/>
              <a:t>的幾何形狀</a:t>
            </a:r>
            <a:endParaRPr lang="en-US" altLang="zh-TW" sz="1800" dirty="0" smtClean="0"/>
          </a:p>
          <a:p>
            <a:pPr marL="0" indent="0">
              <a:buNone/>
            </a:pPr>
            <a:endParaRPr lang="zh-TW" altLang="en-US" sz="2000" b="1" dirty="0"/>
          </a:p>
          <a:p>
            <a:pPr marL="457200" indent="-457200">
              <a:buFont typeface="+mj-lt"/>
              <a:buAutoNum type="arabicPeriod" startAt="2"/>
            </a:pPr>
            <a:endParaRPr lang="zh-TW" altLang="en-US" sz="2000" b="1" dirty="0" smtClean="0"/>
          </a:p>
        </p:txBody>
      </p:sp>
      <p:sp>
        <p:nvSpPr>
          <p:cNvPr id="12" name="文字方塊 11"/>
          <p:cNvSpPr txBox="1"/>
          <p:nvPr/>
        </p:nvSpPr>
        <p:spPr>
          <a:xfrm>
            <a:off x="5444584" y="140817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406088" y="14081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2050" name="Picture 2" descr="C:\Users\user\Desktop\OIT\進度~\2015\pic\style_logos_product_patterns_overlap_do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5" t="24018" r="24504" b="25969"/>
          <a:stretch/>
        </p:blipFill>
        <p:spPr bwMode="auto">
          <a:xfrm>
            <a:off x="5085740" y="1862652"/>
            <a:ext cx="141371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OIT\進度~\2015\pic\style_logos_product_patterns_overlap_don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0" t="22701" r="24716" b="25334"/>
          <a:stretch/>
        </p:blipFill>
        <p:spPr bwMode="auto">
          <a:xfrm>
            <a:off x="6973384" y="1862652"/>
            <a:ext cx="140754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user\Desktop\OIT\進度~\2015\pic\style_logos_product_patterns_accordian_d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7416" r="25345" b="25968"/>
          <a:stretch/>
        </p:blipFill>
        <p:spPr bwMode="auto">
          <a:xfrm>
            <a:off x="5037604" y="3429160"/>
            <a:ext cx="150998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OIT\進度~\2015\pic\style_logos_product_patterns_accordian_don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27416" r="25345" b="25122"/>
          <a:stretch/>
        </p:blipFill>
        <p:spPr bwMode="auto">
          <a:xfrm>
            <a:off x="6935630" y="3429160"/>
            <a:ext cx="148305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OIT\進度~\2015\pic\style_logos_product_patterns_distort_do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5" t="22169" r="31267" b="22169"/>
          <a:stretch/>
        </p:blipFill>
        <p:spPr bwMode="auto">
          <a:xfrm>
            <a:off x="5190315" y="5013376"/>
            <a:ext cx="12045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OIT\進度~\2015\pic\style_logos_product_patterns_distort_dont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7" t="27249" r="28643" b="28306"/>
          <a:stretch/>
        </p:blipFill>
        <p:spPr bwMode="auto">
          <a:xfrm>
            <a:off x="6993515" y="5193376"/>
            <a:ext cx="1367283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8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系統圖示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78850" y="1268760"/>
            <a:ext cx="4986300" cy="24482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/>
              <a:t>或</a:t>
            </a:r>
            <a:r>
              <a:rPr lang="zh-TW" altLang="en-US" sz="1800" dirty="0"/>
              <a:t>稱介面</a:t>
            </a:r>
            <a:r>
              <a:rPr lang="zh-TW" altLang="en-US" sz="1800" dirty="0" smtClean="0"/>
              <a:t>圖示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/>
              <a:t>象徵</a:t>
            </a:r>
            <a:r>
              <a:rPr lang="zh-TW" altLang="en-US" sz="1800" dirty="0">
                <a:solidFill>
                  <a:srgbClr val="FF0000"/>
                </a:solidFill>
              </a:rPr>
              <a:t>指令、檔案、</a:t>
            </a:r>
            <a:r>
              <a:rPr lang="zh-TW" altLang="en-US" sz="1800" dirty="0" smtClean="0">
                <a:solidFill>
                  <a:srgbClr val="FF0000"/>
                </a:solidFill>
              </a:rPr>
              <a:t>裝置</a:t>
            </a:r>
            <a:r>
              <a:rPr lang="zh-TW" altLang="en-US" sz="1800" dirty="0"/>
              <a:t>、</a:t>
            </a:r>
            <a:r>
              <a:rPr lang="zh-TW" altLang="en-US" sz="1800" dirty="0" smtClean="0">
                <a:solidFill>
                  <a:srgbClr val="FF0000"/>
                </a:solidFill>
              </a:rPr>
              <a:t>目錄</a:t>
            </a:r>
            <a:r>
              <a:rPr lang="zh-TW" altLang="en-US" sz="1800" dirty="0" smtClean="0"/>
              <a:t>或</a:t>
            </a:r>
            <a:r>
              <a:rPr lang="zh-TW" altLang="en-US" sz="1800" dirty="0" smtClean="0">
                <a:solidFill>
                  <a:srgbClr val="FF0000"/>
                </a:solidFill>
              </a:rPr>
              <a:t>常見</a:t>
            </a:r>
            <a:r>
              <a:rPr lang="zh-TW" altLang="en-US" sz="1800" dirty="0">
                <a:solidFill>
                  <a:srgbClr val="FF0000"/>
                </a:solidFill>
              </a:rPr>
              <a:t>的</a:t>
            </a:r>
            <a:r>
              <a:rPr lang="zh-TW" altLang="en-US" sz="1800" dirty="0" smtClean="0">
                <a:solidFill>
                  <a:srgbClr val="FF0000"/>
                </a:solidFill>
              </a:rPr>
              <a:t>指令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簡潔</a:t>
            </a:r>
            <a:r>
              <a:rPr lang="zh-TW" altLang="en-US" sz="1800" dirty="0"/>
              <a:t>、現代</a:t>
            </a:r>
            <a:r>
              <a:rPr lang="zh-TW" altLang="en-US" sz="1800" dirty="0" smtClean="0"/>
              <a:t>感、</a:t>
            </a:r>
            <a:r>
              <a:rPr lang="zh-TW" altLang="en-US" sz="1800" dirty="0"/>
              <a:t>趣味</a:t>
            </a:r>
            <a:r>
              <a:rPr lang="zh-TW" altLang="en-US" sz="1800" dirty="0" smtClean="0"/>
              <a:t>感；</a:t>
            </a:r>
            <a:r>
              <a:rPr lang="zh-TW" altLang="en-US" sz="1800" dirty="0"/>
              <a:t>設計</a:t>
            </a:r>
            <a:r>
              <a:rPr lang="zh-TW" altLang="en-US" sz="1800" dirty="0">
                <a:solidFill>
                  <a:srgbClr val="FF0000"/>
                </a:solidFill>
              </a:rPr>
              <a:t>簡化到最</a:t>
            </a:r>
            <a:r>
              <a:rPr lang="zh-TW" altLang="en-US" sz="1800" dirty="0" smtClean="0">
                <a:solidFill>
                  <a:srgbClr val="FF0000"/>
                </a:solidFill>
              </a:rPr>
              <a:t>精髓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/>
              <a:t>在</a:t>
            </a:r>
            <a:r>
              <a:rPr lang="zh-TW" altLang="en-US" sz="1800" dirty="0">
                <a:solidFill>
                  <a:srgbClr val="FF0000"/>
                </a:solidFill>
              </a:rPr>
              <a:t>小型</a:t>
            </a:r>
            <a:r>
              <a:rPr lang="zh-TW" altLang="en-US" sz="1800" dirty="0"/>
              <a:t>尺寸的圖示也能</a:t>
            </a:r>
            <a:r>
              <a:rPr lang="zh-TW" altLang="en-US" sz="1800" dirty="0">
                <a:solidFill>
                  <a:srgbClr val="FF0000"/>
                </a:solidFill>
              </a:rPr>
              <a:t>確保可讀性</a:t>
            </a:r>
            <a:r>
              <a:rPr lang="zh-TW" altLang="en-US" sz="1800" dirty="0"/>
              <a:t>與</a:t>
            </a:r>
            <a:r>
              <a:rPr lang="zh-TW" altLang="en-US" sz="1800" dirty="0">
                <a:solidFill>
                  <a:srgbClr val="FF0000"/>
                </a:solidFill>
              </a:rPr>
              <a:t>清晰度</a:t>
            </a:r>
          </a:p>
        </p:txBody>
      </p:sp>
      <p:pic>
        <p:nvPicPr>
          <p:cNvPr id="2050" name="Picture 2" descr="C:\Users\user\Desktop\OIT\進度~\2015\pic\Style-SystemIcon-icon_set_large_xhdp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t="9286" r="6717" b="9631"/>
          <a:stretch/>
        </p:blipFill>
        <p:spPr bwMode="auto">
          <a:xfrm>
            <a:off x="2397083" y="3645024"/>
            <a:ext cx="4349834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1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系統圖示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設計原則</a:t>
            </a: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0" y="3425684"/>
            <a:ext cx="3563888" cy="8206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建立</a:t>
            </a:r>
            <a:r>
              <a:rPr lang="zh-TW" altLang="en-US" sz="1800" dirty="0">
                <a:solidFill>
                  <a:srgbClr val="FF0000"/>
                </a:solidFill>
              </a:rPr>
              <a:t>清楚的規範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富有</a:t>
            </a:r>
            <a:r>
              <a:rPr lang="zh-TW" altLang="en-US" sz="1800" dirty="0"/>
              <a:t>彈性但也具有</a:t>
            </a:r>
            <a:r>
              <a:rPr lang="zh-TW" altLang="en-US" sz="1800" dirty="0">
                <a:solidFill>
                  <a:srgbClr val="FF0000"/>
                </a:solidFill>
              </a:rPr>
              <a:t>連貫性</a:t>
            </a:r>
            <a:r>
              <a:rPr lang="zh-TW" altLang="en-US" sz="1800" dirty="0"/>
              <a:t>的</a:t>
            </a:r>
            <a:r>
              <a:rPr lang="zh-TW" altLang="en-US" sz="1800" dirty="0" smtClean="0"/>
              <a:t>系統</a:t>
            </a:r>
          </a:p>
        </p:txBody>
      </p:sp>
      <p:pic>
        <p:nvPicPr>
          <p:cNvPr id="3074" name="Picture 2" descr="C:\Users\user\Desktop\OIT\進度~\2015\pic\Style-SystemIcons-design_principlesa_large_xhdp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4" t="24289" r="27937" b="26610"/>
          <a:stretch/>
        </p:blipFill>
        <p:spPr bwMode="auto">
          <a:xfrm>
            <a:off x="4283968" y="1570151"/>
            <a:ext cx="64768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\Desktop\OIT\進度~\2015\pic\Style-SystemIcons-design_principlesc_large_xhdp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7" t="28733" r="29990" b="29997"/>
          <a:stretch/>
        </p:blipFill>
        <p:spPr bwMode="auto">
          <a:xfrm>
            <a:off x="5925330" y="1570151"/>
            <a:ext cx="7052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OIT\進度~\2015\pic\style_icons_system_intro_principles_consistent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8" t="17093" r="17291" b="16134"/>
          <a:stretch/>
        </p:blipFill>
        <p:spPr bwMode="auto">
          <a:xfrm>
            <a:off x="7462669" y="1570151"/>
            <a:ext cx="7097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7728228" y="260729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圖示網格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0" y="1528191"/>
            <a:ext cx="3563888" cy="1108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形態鮮明</a:t>
            </a:r>
            <a:r>
              <a:rPr lang="zh-TW" altLang="en-US" sz="1800" dirty="0" smtClean="0"/>
              <a:t>與</a:t>
            </a:r>
            <a:r>
              <a:rPr lang="zh-TW" altLang="en-US" sz="1800" dirty="0" smtClean="0">
                <a:solidFill>
                  <a:srgbClr val="FF0000"/>
                </a:solidFill>
              </a:rPr>
              <a:t>幾何化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對稱性</a:t>
            </a:r>
            <a:r>
              <a:rPr lang="zh-TW" altLang="en-US" sz="1800" dirty="0" smtClean="0"/>
              <a:t>與</a:t>
            </a:r>
            <a:r>
              <a:rPr lang="zh-TW" altLang="en-US" sz="1800" dirty="0" smtClean="0">
                <a:solidFill>
                  <a:srgbClr val="FF0000"/>
                </a:solidFill>
              </a:rPr>
              <a:t>一致性</a:t>
            </a:r>
            <a:r>
              <a:rPr lang="zh-TW" altLang="en-US" sz="1800" dirty="0" smtClean="0"/>
              <a:t>維持獨特的品質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t="19551" r="20371" b="18942"/>
          <a:stretch/>
        </p:blipFill>
        <p:spPr>
          <a:xfrm>
            <a:off x="6557890" y="3116028"/>
            <a:ext cx="1397190" cy="144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20458" r="20688" b="19436"/>
          <a:stretch/>
        </p:blipFill>
        <p:spPr>
          <a:xfrm>
            <a:off x="4448649" y="3116028"/>
            <a:ext cx="1423954" cy="144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7728228" y="45811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內容區域</a:t>
            </a:r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0" y="5416623"/>
            <a:ext cx="4211960" cy="820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圖示</a:t>
            </a:r>
            <a:r>
              <a:rPr lang="zh-TW" altLang="en-US" sz="1800" dirty="0"/>
              <a:t>應該能夠</a:t>
            </a:r>
            <a:r>
              <a:rPr lang="zh-TW" altLang="en-US" sz="1800" dirty="0">
                <a:solidFill>
                  <a:srgbClr val="FF0000"/>
                </a:solidFill>
              </a:rPr>
              <a:t>存在的</a:t>
            </a:r>
            <a:r>
              <a:rPr lang="zh-TW" altLang="en-US" sz="1800" dirty="0" smtClean="0">
                <a:solidFill>
                  <a:srgbClr val="FF0000"/>
                </a:solidFill>
              </a:rPr>
              <a:t>範圍</a:t>
            </a:r>
            <a:endParaRPr lang="en-US" altLang="zh-TW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>
                <a:solidFill>
                  <a:srgbClr val="FF0000"/>
                </a:solidFill>
              </a:rPr>
              <a:t>不要</a:t>
            </a:r>
            <a:r>
              <a:rPr lang="zh-TW" altLang="en-US" sz="1800" dirty="0"/>
              <a:t>把圖標的任何部分</a:t>
            </a:r>
            <a:r>
              <a:rPr lang="zh-TW" altLang="en-US" sz="1800" dirty="0">
                <a:solidFill>
                  <a:srgbClr val="FF0000"/>
                </a:solidFill>
              </a:rPr>
              <a:t>超出修飾範圍</a:t>
            </a:r>
            <a:r>
              <a:rPr lang="zh-TW" altLang="en-US" sz="1800" dirty="0"/>
              <a:t>外</a:t>
            </a:r>
            <a:endParaRPr lang="zh-TW" altLang="en-US" sz="1800" dirty="0" smtClean="0"/>
          </a:p>
        </p:txBody>
      </p:sp>
      <p:pic>
        <p:nvPicPr>
          <p:cNvPr id="3077" name="Picture 5" descr="C:\Users\user\Desktop\OIT\進度~\2015\pic\style_icons_system_grid_area_live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6" t="22689" r="9891" b="8530"/>
          <a:stretch/>
        </p:blipFill>
        <p:spPr bwMode="auto">
          <a:xfrm>
            <a:off x="4494039" y="5229360"/>
            <a:ext cx="1590129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user\Desktop\OIT\進度~\2015\pic\style_icons_system_grid_area_trim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7" t="22689" r="9890" b="8530"/>
          <a:stretch/>
        </p:blipFill>
        <p:spPr bwMode="auto">
          <a:xfrm>
            <a:off x="6650809" y="5229360"/>
            <a:ext cx="1585145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9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user\Desktop\OIT\進度~\2015\pic\style_icons_system_anatomy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t="8085" r="7679" b="7047"/>
          <a:stretch/>
        </p:blipFill>
        <p:spPr bwMode="auto">
          <a:xfrm>
            <a:off x="2771800" y="4177730"/>
            <a:ext cx="2329670" cy="2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系統圖示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036004" y="8791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幾何形</a:t>
            </a:r>
            <a:endParaRPr lang="zh-TW" altLang="en-US" sz="2400" b="1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0" y="3094245"/>
            <a:ext cx="4023066" cy="1990939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zh-TW" altLang="en-US" sz="1800" dirty="0"/>
              <a:t>筆畫終端</a:t>
            </a:r>
          </a:p>
          <a:p>
            <a:pPr>
              <a:buFont typeface="+mj-lt"/>
              <a:buAutoNum type="arabicPeriod"/>
            </a:pPr>
            <a:r>
              <a:rPr lang="zh-TW" altLang="en-US" sz="1800" dirty="0"/>
              <a:t>角</a:t>
            </a:r>
          </a:p>
          <a:p>
            <a:pPr>
              <a:buFont typeface="+mj-lt"/>
              <a:buAutoNum type="arabicPeriod"/>
            </a:pPr>
            <a:r>
              <a:rPr lang="zh-TW" altLang="en-US" sz="1800" dirty="0"/>
              <a:t>區域</a:t>
            </a:r>
            <a:r>
              <a:rPr lang="zh-TW" altLang="en-US" sz="1800" dirty="0" smtClean="0"/>
              <a:t>單位</a:t>
            </a:r>
          </a:p>
          <a:p>
            <a:pPr>
              <a:buFont typeface="+mj-lt"/>
              <a:buAutoNum type="arabicPeriod"/>
            </a:pPr>
            <a:r>
              <a:rPr lang="zh-TW" altLang="en-US" sz="1800" dirty="0" smtClean="0"/>
              <a:t>筆畫：</a:t>
            </a:r>
            <a:r>
              <a:rPr lang="zh-TW" altLang="en-US" sz="1800" dirty="0" smtClean="0">
                <a:solidFill>
                  <a:srgbClr val="FF0000"/>
                </a:solidFill>
              </a:rPr>
              <a:t>一致性</a:t>
            </a:r>
            <a:r>
              <a:rPr lang="zh-TW" altLang="en-US" sz="1800" dirty="0" smtClean="0"/>
              <a:t>的筆畫</a:t>
            </a:r>
            <a:r>
              <a:rPr lang="zh-TW" altLang="en-US" sz="1800" dirty="0">
                <a:solidFill>
                  <a:srgbClr val="FF0000"/>
                </a:solidFill>
              </a:rPr>
              <a:t>寬度</a:t>
            </a:r>
            <a:endParaRPr lang="zh-TW" altLang="en-US" sz="1800" dirty="0" smtClean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zh-TW" altLang="en-US" sz="1800" dirty="0" smtClean="0"/>
              <a:t>筆畫</a:t>
            </a:r>
            <a:r>
              <a:rPr lang="zh-TW" altLang="en-US" sz="1800" dirty="0"/>
              <a:t>單位</a:t>
            </a:r>
          </a:p>
          <a:p>
            <a:pPr>
              <a:buFont typeface="+mj-lt"/>
              <a:buAutoNum type="arabicPeriod"/>
            </a:pPr>
            <a:r>
              <a:rPr lang="zh-TW" altLang="en-US" sz="1800" dirty="0"/>
              <a:t>邊界區域</a:t>
            </a:r>
            <a:endParaRPr lang="zh-TW" altLang="en-US" sz="1800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7112675" y="260729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系統圖示解析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-1" y="1724945"/>
            <a:ext cx="4931653" cy="393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圓形</a:t>
            </a:r>
            <a:r>
              <a:rPr lang="zh-TW" altLang="en-US" sz="1800" dirty="0">
                <a:solidFill>
                  <a:srgbClr val="FF0000"/>
                </a:solidFill>
              </a:rPr>
              <a:t>、正方形、長方形、正交矩陣</a:t>
            </a:r>
            <a:r>
              <a:rPr lang="zh-TW" altLang="en-US" sz="1800" dirty="0"/>
              <a:t>和</a:t>
            </a:r>
            <a:r>
              <a:rPr lang="zh-TW" altLang="en-US" sz="1800" dirty="0" smtClean="0">
                <a:solidFill>
                  <a:srgbClr val="FF0000"/>
                </a:solidFill>
              </a:rPr>
              <a:t>對角線</a:t>
            </a:r>
            <a:endParaRPr lang="en-US" altLang="zh-TW" sz="1800" dirty="0" smtClean="0">
              <a:solidFill>
                <a:srgbClr val="FF0000"/>
              </a:solidFill>
            </a:endParaRPr>
          </a:p>
        </p:txBody>
      </p:sp>
      <p:pic>
        <p:nvPicPr>
          <p:cNvPr id="4098" name="Picture 2" descr="C:\Users\user\Desktop\OIT\進度~\2015\pic\style_icons_system_grid_geometry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7" t="22259" r="22586" b="23760"/>
          <a:stretch/>
        </p:blipFill>
        <p:spPr bwMode="auto">
          <a:xfrm>
            <a:off x="5292080" y="1268760"/>
            <a:ext cx="1300447" cy="130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\Desktop\OIT\進度~\2015\pic\style_icons_system_grid_geometry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6" t="27047" r="27243" b="32107"/>
          <a:stretch/>
        </p:blipFill>
        <p:spPr bwMode="auto">
          <a:xfrm>
            <a:off x="6791741" y="1381699"/>
            <a:ext cx="119751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user\Desktop\OIT\進度~\2015\pic\style_icons_system_anatomy_strokes_curv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23006" r="10311" b="9375"/>
          <a:stretch/>
        </p:blipFill>
        <p:spPr bwMode="auto">
          <a:xfrm>
            <a:off x="5508104" y="5434977"/>
            <a:ext cx="1604571" cy="137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user\Desktop\OIT\進度~\2015\pic\style_icons_system_anatomy_strokes_consistency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21515" r="10311" b="9375"/>
          <a:stretch/>
        </p:blipFill>
        <p:spPr bwMode="auto">
          <a:xfrm>
            <a:off x="7412039" y="4761288"/>
            <a:ext cx="1552449" cy="13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user\Desktop\OIT\進度~\2015\pic\style_icons_system_anatomy_strokes_terminal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6" t="23006" r="10310" b="23026"/>
          <a:stretch/>
        </p:blipFill>
        <p:spPr bwMode="auto">
          <a:xfrm>
            <a:off x="6035786" y="3393136"/>
            <a:ext cx="157623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OIT\進度~\2015\pic\style_icons_system_anatomy_clearance_area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9" t="21995" r="10431" b="22159"/>
          <a:stretch/>
        </p:blipFill>
        <p:spPr bwMode="auto">
          <a:xfrm>
            <a:off x="4643065" y="2400259"/>
            <a:ext cx="2017167" cy="141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系統圖示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視覺修正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343781" y="184482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清空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0" y="1528191"/>
            <a:ext cx="3779912" cy="820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細微</a:t>
            </a:r>
            <a:r>
              <a:rPr lang="zh-TW" altLang="en-US" sz="1800" dirty="0">
                <a:solidFill>
                  <a:srgbClr val="FF0000"/>
                </a:solidFill>
              </a:rPr>
              <a:t>的調整</a:t>
            </a:r>
            <a:r>
              <a:rPr lang="zh-TW" altLang="en-US" sz="1800" dirty="0"/>
              <a:t>能夠增加圖示的辨識</a:t>
            </a:r>
            <a:r>
              <a:rPr lang="zh-TW" altLang="en-US" sz="1800" dirty="0" smtClean="0"/>
              <a:t>度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>
                <a:solidFill>
                  <a:srgbClr val="FF0000"/>
                </a:solidFill>
              </a:rPr>
              <a:t>不要</a:t>
            </a:r>
            <a:r>
              <a:rPr lang="zh-TW" altLang="en-US" sz="1800" dirty="0" smtClean="0"/>
              <a:t>用</a:t>
            </a:r>
            <a:r>
              <a:rPr lang="zh-TW" altLang="en-US" sz="1800" dirty="0">
                <a:solidFill>
                  <a:srgbClr val="FF0000"/>
                </a:solidFill>
              </a:rPr>
              <a:t>扭曲或傾斜</a:t>
            </a:r>
            <a:r>
              <a:rPr lang="zh-TW" altLang="en-US" sz="1800" dirty="0"/>
              <a:t>的形式</a:t>
            </a:r>
            <a:endParaRPr lang="en-US" altLang="zh-TW" sz="1800" dirty="0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7728228" y="38610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最佳實踐</a:t>
            </a:r>
          </a:p>
        </p:txBody>
      </p:sp>
      <p:sp>
        <p:nvSpPr>
          <p:cNvPr id="17" name="內容版面配置區 2"/>
          <p:cNvSpPr txBox="1">
            <a:spLocks/>
          </p:cNvSpPr>
          <p:nvPr/>
        </p:nvSpPr>
        <p:spPr>
          <a:xfrm>
            <a:off x="0" y="2666529"/>
            <a:ext cx="5004048" cy="388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</a:t>
            </a:r>
            <a:r>
              <a:rPr lang="zh-TW" altLang="en-US" sz="1800" dirty="0" smtClean="0">
                <a:solidFill>
                  <a:srgbClr val="FF0000"/>
                </a:solidFill>
              </a:rPr>
              <a:t>周圍</a:t>
            </a:r>
            <a:r>
              <a:rPr lang="zh-TW" altLang="en-US" sz="1800" dirty="0" smtClean="0"/>
              <a:t>保持</a:t>
            </a:r>
            <a:r>
              <a:rPr lang="zh-TW" altLang="en-US" sz="1800" dirty="0">
                <a:solidFill>
                  <a:srgbClr val="FF0000"/>
                </a:solidFill>
              </a:rPr>
              <a:t>一定的</a:t>
            </a:r>
            <a:r>
              <a:rPr lang="zh-TW" altLang="en-US" sz="1800" dirty="0" smtClean="0">
                <a:solidFill>
                  <a:srgbClr val="FF0000"/>
                </a:solidFill>
              </a:rPr>
              <a:t>空間</a:t>
            </a:r>
            <a:r>
              <a:rPr lang="zh-TW" altLang="en-US" sz="1800" dirty="0" smtClean="0"/>
              <a:t>符合</a:t>
            </a:r>
            <a:r>
              <a:rPr lang="zh-TW" altLang="en-US" sz="1800" dirty="0"/>
              <a:t>易讀性和可觸控</a:t>
            </a:r>
            <a:r>
              <a:rPr lang="zh-TW" altLang="en-US" sz="1800" dirty="0" smtClean="0"/>
              <a:t>性</a:t>
            </a:r>
            <a:endParaRPr lang="en-US" altLang="zh-TW" sz="1800" dirty="0" smtClean="0"/>
          </a:p>
        </p:txBody>
      </p:sp>
      <p:pic>
        <p:nvPicPr>
          <p:cNvPr id="5123" name="Picture 3" descr="C:\Users\user\Desktop\OIT\進度~\2015\pic\style_icons_system_anatomy_clearance_placement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51"/>
          <a:stretch/>
        </p:blipFill>
        <p:spPr bwMode="auto">
          <a:xfrm>
            <a:off x="6822757" y="2569457"/>
            <a:ext cx="228574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內容版面配置區 2"/>
          <p:cNvSpPr txBox="1">
            <a:spLocks/>
          </p:cNvSpPr>
          <p:nvPr/>
        </p:nvSpPr>
        <p:spPr>
          <a:xfrm>
            <a:off x="-31440" y="4322713"/>
            <a:ext cx="5683088" cy="834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一致性</a:t>
            </a:r>
            <a:r>
              <a:rPr lang="zh-TW" altLang="en-US" sz="1800" dirty="0"/>
              <a:t>幫助使用者理解</a:t>
            </a:r>
            <a:r>
              <a:rPr lang="zh-TW" altLang="en-US" sz="1800" dirty="0" smtClean="0"/>
              <a:t>圖示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盡可能</a:t>
            </a:r>
            <a:r>
              <a:rPr lang="zh-TW" altLang="en-US" sz="1800" dirty="0"/>
              <a:t>的</a:t>
            </a:r>
            <a:r>
              <a:rPr lang="zh-TW" altLang="en-US" sz="1800" dirty="0">
                <a:solidFill>
                  <a:srgbClr val="FF0000"/>
                </a:solidFill>
              </a:rPr>
              <a:t>在不同應用程式</a:t>
            </a:r>
            <a:r>
              <a:rPr lang="zh-TW" altLang="en-US" sz="1800" dirty="0" smtClean="0">
                <a:solidFill>
                  <a:srgbClr val="FF0000"/>
                </a:solidFill>
              </a:rPr>
              <a:t>下</a:t>
            </a:r>
            <a:r>
              <a:rPr lang="zh-TW" altLang="en-US" sz="1800" dirty="0" smtClean="0"/>
              <a:t>，</a:t>
            </a:r>
            <a:r>
              <a:rPr lang="zh-TW" altLang="en-US" sz="1800" dirty="0" smtClean="0">
                <a:solidFill>
                  <a:srgbClr val="FF0000"/>
                </a:solidFill>
              </a:rPr>
              <a:t>使用</a:t>
            </a:r>
            <a:r>
              <a:rPr lang="zh-TW" altLang="en-US" sz="1800" dirty="0">
                <a:solidFill>
                  <a:srgbClr val="FF0000"/>
                </a:solidFill>
              </a:rPr>
              <a:t>已存在</a:t>
            </a:r>
            <a:r>
              <a:rPr lang="zh-TW" altLang="en-US" sz="1800" dirty="0"/>
              <a:t>的系統</a:t>
            </a:r>
            <a:r>
              <a:rPr lang="zh-TW" altLang="en-US" sz="1800" dirty="0" smtClean="0"/>
              <a:t>圖示</a:t>
            </a:r>
            <a:endParaRPr lang="en-US" altLang="zh-TW" sz="1800" dirty="0" smtClean="0"/>
          </a:p>
        </p:txBody>
      </p:sp>
      <p:pic>
        <p:nvPicPr>
          <p:cNvPr id="5124" name="Picture 4" descr="C:\Users\user\Desktop\OIT\進度~\2015\pic\style_icons_system_best_do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2" t="30838" r="30767" b="30777"/>
          <a:stretch/>
        </p:blipFill>
        <p:spPr bwMode="auto">
          <a:xfrm>
            <a:off x="251520" y="6021368"/>
            <a:ext cx="717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user\Desktop\OIT\進度~\2015\pic\style_icons_system_best_dont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4" t="30838" r="30766" b="32514"/>
          <a:stretch/>
        </p:blipFill>
        <p:spPr bwMode="auto">
          <a:xfrm>
            <a:off x="1043608" y="6021368"/>
            <a:ext cx="75168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字方塊 22"/>
          <p:cNvSpPr txBox="1"/>
          <p:nvPr/>
        </p:nvSpPr>
        <p:spPr>
          <a:xfrm>
            <a:off x="262341" y="5576459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148382" y="5576459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2440256" y="5576459"/>
            <a:ext cx="1339656" cy="1164909"/>
            <a:chOff x="1720176" y="5576459"/>
            <a:chExt cx="1339656" cy="1164909"/>
          </a:xfrm>
        </p:grpSpPr>
        <p:pic>
          <p:nvPicPr>
            <p:cNvPr id="5126" name="Picture 6" descr="C:\Users\user\Desktop\OIT\進度~\2015\pic\style_icons_system_best_do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6" t="29222" r="32429" b="29426"/>
            <a:stretch/>
          </p:blipFill>
          <p:spPr bwMode="auto">
            <a:xfrm>
              <a:off x="1774062" y="6021368"/>
              <a:ext cx="588252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7" name="Picture 7" descr="C:\Users\user\Desktop\OIT\進度~\2015\pic\style_icons_system_best_dont2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86" t="25605" r="32429" b="26412"/>
            <a:stretch/>
          </p:blipFill>
          <p:spPr bwMode="auto">
            <a:xfrm>
              <a:off x="2535280" y="6021368"/>
              <a:ext cx="506968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字方塊 26"/>
            <p:cNvSpPr txBox="1"/>
            <p:nvPr/>
          </p:nvSpPr>
          <p:spPr>
            <a:xfrm>
              <a:off x="1720176" y="5576459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Good</a:t>
              </a:r>
              <a:endParaRPr lang="zh-TW" altLang="en-US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517696" y="5576459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Bad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408531" y="5594592"/>
            <a:ext cx="1603629" cy="1146776"/>
            <a:chOff x="3395900" y="5594592"/>
            <a:chExt cx="1603629" cy="1146776"/>
          </a:xfrm>
        </p:grpSpPr>
        <p:pic>
          <p:nvPicPr>
            <p:cNvPr id="5133" name="Picture 13" descr="C:\Users\user\Desktop\OIT\進度~\2015\pic\style_icons_system_best_dont5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8" t="25920" r="26242" b="25835"/>
            <a:stretch/>
          </p:blipFill>
          <p:spPr bwMode="auto">
            <a:xfrm>
              <a:off x="4286601" y="6021368"/>
              <a:ext cx="712928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 descr="C:\Users\user\Desktop\OIT\進度~\2015\pic\style_icons_system_best_do5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70" t="29701" r="29329" b="29110"/>
            <a:stretch/>
          </p:blipFill>
          <p:spPr bwMode="auto">
            <a:xfrm>
              <a:off x="3395900" y="6021368"/>
              <a:ext cx="72195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文字方塊 38"/>
            <p:cNvSpPr txBox="1"/>
            <p:nvPr/>
          </p:nvSpPr>
          <p:spPr>
            <a:xfrm>
              <a:off x="3408867" y="5594592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Good</a:t>
              </a:r>
              <a:endParaRPr lang="zh-TW" altLang="en-US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371997" y="5594592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Bad</a:t>
              </a: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799700" y="5568533"/>
            <a:ext cx="2092780" cy="1172835"/>
            <a:chOff x="5375129" y="5568533"/>
            <a:chExt cx="2092780" cy="1172835"/>
          </a:xfrm>
        </p:grpSpPr>
        <p:pic>
          <p:nvPicPr>
            <p:cNvPr id="5135" name="Picture 15" descr="C:\Users\user\Desktop\OIT\進度~\2015\pic\style_icons_system_best_dont4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1" t="32415" r="22957" b="32116"/>
            <a:stretch/>
          </p:blipFill>
          <p:spPr bwMode="auto">
            <a:xfrm>
              <a:off x="6452690" y="6021368"/>
              <a:ext cx="1015219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6" name="Picture 16" descr="C:\Users\user\Desktop\OIT\進度~\2015\pic\style_icons_system_best_do4.pn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15" t="31451" r="26801" b="31663"/>
            <a:stretch/>
          </p:blipFill>
          <p:spPr bwMode="auto">
            <a:xfrm>
              <a:off x="5375129" y="6021368"/>
              <a:ext cx="901498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文字方塊 40"/>
            <p:cNvSpPr txBox="1"/>
            <p:nvPr/>
          </p:nvSpPr>
          <p:spPr>
            <a:xfrm>
              <a:off x="5477866" y="5568533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Good</a:t>
              </a:r>
              <a:endParaRPr lang="zh-TW" altLang="en-US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689231" y="5568533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793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4-4. Imagery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原則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10759"/>
            <a:ext cx="4572000" cy="900019"/>
          </a:xfrm>
        </p:spPr>
        <p:txBody>
          <a:bodyPr>
            <a:noAutofit/>
          </a:bodyPr>
          <a:lstStyle/>
          <a:p>
            <a:r>
              <a:rPr lang="zh-TW" altLang="en-US" sz="1800" dirty="0" smtClean="0"/>
              <a:t>使用</a:t>
            </a:r>
            <a:r>
              <a:rPr lang="zh-TW" altLang="en-US" sz="1800" dirty="0"/>
              <a:t>圖片和</a:t>
            </a:r>
            <a:r>
              <a:rPr lang="zh-TW" altLang="en-US" sz="1800" dirty="0" smtClean="0"/>
              <a:t>影像：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/>
              <a:t>　</a:t>
            </a:r>
            <a:r>
              <a:rPr lang="zh-TW" altLang="en-US" sz="1800" dirty="0" smtClean="0"/>
              <a:t>　       可以</a:t>
            </a:r>
            <a:r>
              <a:rPr lang="zh-TW" altLang="en-US" sz="1800" dirty="0"/>
              <a:t>傳達</a:t>
            </a:r>
            <a:r>
              <a:rPr lang="zh-TW" altLang="en-US" sz="1800" dirty="0">
                <a:solidFill>
                  <a:srgbClr val="FF0000"/>
                </a:solidFill>
              </a:rPr>
              <a:t>個人相關</a:t>
            </a:r>
            <a:r>
              <a:rPr lang="zh-TW" altLang="en-US" sz="1800" dirty="0"/>
              <a:t>的、資訊和</a:t>
            </a:r>
            <a:r>
              <a:rPr lang="zh-TW" altLang="en-US" sz="1800" dirty="0" smtClean="0"/>
              <a:t>喜悅</a:t>
            </a:r>
            <a:endParaRPr lang="zh-TW" altLang="en-US" sz="1800" dirty="0"/>
          </a:p>
        </p:txBody>
      </p:sp>
      <p:pic>
        <p:nvPicPr>
          <p:cNvPr id="6146" name="Picture 2" descr="C:\Users\user\Desktop\OIT\進度~\2015\pic\style-imagery-principles-information_large_xhd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407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\Desktop\OIT\進度~\2015\pic\style-imagery-principles-delight_large_xh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12" y="13407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420451" y="28529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善用上下文</a:t>
            </a: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0" y="3789117"/>
            <a:ext cx="3131840" cy="360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zh-TW" altLang="en-US" sz="1800" dirty="0">
                <a:solidFill>
                  <a:srgbClr val="FF0000"/>
                </a:solidFill>
              </a:rPr>
              <a:t>上下文易</a:t>
            </a:r>
            <a:r>
              <a:rPr lang="zh-TW" altLang="en-US" sz="1800" dirty="0" smtClean="0">
                <a:solidFill>
                  <a:srgbClr val="FF0000"/>
                </a:solidFill>
              </a:rPr>
              <a:t>理解</a:t>
            </a:r>
            <a:r>
              <a:rPr lang="zh-TW" altLang="en-US" sz="1800" dirty="0"/>
              <a:t>、</a:t>
            </a:r>
            <a:r>
              <a:rPr lang="zh-TW" altLang="en-US" sz="1800" dirty="0" smtClean="0"/>
              <a:t>有</a:t>
            </a:r>
            <a:r>
              <a:rPr lang="zh-TW" altLang="en-US" sz="1800" dirty="0" smtClean="0">
                <a:solidFill>
                  <a:srgbClr val="FF0000"/>
                </a:solidFill>
              </a:rPr>
              <a:t>相關性</a:t>
            </a:r>
            <a:endParaRPr lang="zh-TW" altLang="en-US" sz="1800" dirty="0"/>
          </a:p>
        </p:txBody>
      </p:sp>
      <p:pic>
        <p:nvPicPr>
          <p:cNvPr id="6148" name="Picture 4" descr="C:\Users\user\Desktop\OIT\進度~\2015\pic\style-imagery-principles-appreciaton_content_large_xhdpi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6" t="19015" r="15872"/>
          <a:stretch/>
        </p:blipFill>
        <p:spPr bwMode="auto">
          <a:xfrm>
            <a:off x="5148064" y="3212976"/>
            <a:ext cx="204076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7994326" y="4551511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3D</a:t>
            </a:r>
            <a:r>
              <a:rPr lang="zh-TW" altLang="en-US" sz="2400" b="1" dirty="0"/>
              <a:t>思維</a:t>
            </a:r>
          </a:p>
        </p:txBody>
      </p:sp>
      <p:pic>
        <p:nvPicPr>
          <p:cNvPr id="6149" name="Picture 5" descr="C:\Users\user\Desktop\OIT\進度~\2015\pic\style-imagery-principles-immersive_20obscure_large_xh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941368"/>
            <a:ext cx="3167658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34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最佳實踐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10759"/>
            <a:ext cx="6156176" cy="3762457"/>
          </a:xfrm>
        </p:spPr>
        <p:txBody>
          <a:bodyPr>
            <a:noAutofit/>
          </a:bodyPr>
          <a:lstStyle/>
          <a:p>
            <a:r>
              <a:rPr lang="zh-TW" altLang="en-US" sz="1800" dirty="0"/>
              <a:t>特定的實體或品牌的</a:t>
            </a:r>
            <a:r>
              <a:rPr lang="zh-TW" altLang="en-US" sz="1800" dirty="0" smtClean="0"/>
              <a:t>內容：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en-US" altLang="zh-TW" sz="1800" dirty="0"/>
              <a:t> </a:t>
            </a:r>
            <a:r>
              <a:rPr lang="en-US" altLang="zh-TW" sz="1800" dirty="0" smtClean="0"/>
              <a:t>             </a:t>
            </a:r>
            <a:r>
              <a:rPr lang="zh-TW" altLang="en-US" sz="1800" dirty="0" smtClean="0"/>
              <a:t>用</a:t>
            </a:r>
            <a:r>
              <a:rPr lang="zh-TW" altLang="en-US" sz="1800" dirty="0"/>
              <a:t>具體的</a:t>
            </a:r>
            <a:r>
              <a:rPr lang="zh-TW" altLang="en-US" sz="1800" dirty="0" smtClean="0"/>
              <a:t>意象</a:t>
            </a:r>
            <a:endParaRPr lang="en-US" altLang="zh-TW" sz="1800" dirty="0"/>
          </a:p>
          <a:p>
            <a:pPr>
              <a:buClr>
                <a:schemeClr val="tx1"/>
              </a:buClr>
            </a:pPr>
            <a:r>
              <a:rPr lang="zh-TW" altLang="en-US" sz="1800" dirty="0">
                <a:solidFill>
                  <a:srgbClr val="FF0000"/>
                </a:solidFill>
              </a:rPr>
              <a:t>抽象</a:t>
            </a:r>
            <a:r>
              <a:rPr lang="zh-TW" altLang="en-US" sz="1800" dirty="0"/>
              <a:t>的</a:t>
            </a:r>
            <a:r>
              <a:rPr lang="zh-TW" altLang="en-US" sz="1800" dirty="0" smtClean="0"/>
              <a:t>內容：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              多些</a:t>
            </a:r>
            <a:r>
              <a:rPr lang="zh-TW" altLang="en-US" sz="1800" dirty="0"/>
              <a:t>敘述</a:t>
            </a:r>
            <a:r>
              <a:rPr lang="zh-TW" altLang="en-US" sz="1800" dirty="0" smtClean="0"/>
              <a:t>內容， </a:t>
            </a:r>
            <a:r>
              <a:rPr lang="zh-TW" altLang="en-US" sz="1800" dirty="0">
                <a:solidFill>
                  <a:srgbClr val="FF0000"/>
                </a:solidFill>
              </a:rPr>
              <a:t>照片圖</a:t>
            </a:r>
            <a:r>
              <a:rPr lang="zh-TW" altLang="en-US" sz="1800" dirty="0" smtClean="0">
                <a:solidFill>
                  <a:srgbClr val="FF0000"/>
                </a:solidFill>
              </a:rPr>
              <a:t>庫不能</a:t>
            </a:r>
            <a:r>
              <a:rPr lang="zh-TW" altLang="en-US" sz="1800" dirty="0">
                <a:solidFill>
                  <a:srgbClr val="FF0000"/>
                </a:solidFill>
              </a:rPr>
              <a:t>傳達內容</a:t>
            </a:r>
            <a:r>
              <a:rPr lang="zh-TW" altLang="en-US" sz="1800" dirty="0"/>
              <a:t>的額外</a:t>
            </a:r>
            <a:r>
              <a:rPr lang="zh-TW" altLang="en-US" sz="1800" dirty="0" smtClean="0"/>
              <a:t>資訊</a:t>
            </a:r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 smtClean="0"/>
          </a:p>
          <a:p>
            <a:r>
              <a:rPr lang="zh-TW" altLang="en-US" sz="1800" dirty="0"/>
              <a:t>具有</a:t>
            </a:r>
            <a:r>
              <a:rPr lang="zh-TW" altLang="en-US" sz="1800" dirty="0">
                <a:solidFill>
                  <a:srgbClr val="FF0000"/>
                </a:solidFill>
              </a:rPr>
              <a:t>焦點</a:t>
            </a:r>
            <a:r>
              <a:rPr lang="zh-TW" altLang="en-US" sz="1800" dirty="0" smtClean="0">
                <a:solidFill>
                  <a:srgbClr val="FF0000"/>
                </a:solidFill>
              </a:rPr>
              <a:t>、標誌</a:t>
            </a:r>
            <a:r>
              <a:rPr lang="zh-TW" altLang="en-US" sz="1800" dirty="0">
                <a:solidFill>
                  <a:srgbClr val="FF0000"/>
                </a:solidFill>
              </a:rPr>
              <a:t>性</a:t>
            </a:r>
            <a:r>
              <a:rPr lang="zh-TW" altLang="en-US" sz="1800" dirty="0"/>
              <a:t>意義的圖像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遠離圖庫</a:t>
            </a:r>
          </a:p>
        </p:txBody>
      </p:sp>
      <p:pic>
        <p:nvPicPr>
          <p:cNvPr id="7170" name="Picture 2" descr="C:\Users\user\Desktop\OIT\進度~\2015\pic\style-imagery-bestpractices-stock-do_large_xhdpi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59" r="11578"/>
          <a:stretch/>
        </p:blipFill>
        <p:spPr bwMode="auto">
          <a:xfrm>
            <a:off x="6161675" y="1844984"/>
            <a:ext cx="114662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OIT\進度~\2015\pic\style-imagery-bestpractices-stock-dont_large_xhdp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3" r="13446"/>
          <a:stretch/>
        </p:blipFill>
        <p:spPr bwMode="auto">
          <a:xfrm>
            <a:off x="7643687" y="1844984"/>
            <a:ext cx="13208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6372200" y="142476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062312" y="142476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112675" y="368741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聚焦一個重點</a:t>
            </a:r>
          </a:p>
        </p:txBody>
      </p:sp>
      <p:pic>
        <p:nvPicPr>
          <p:cNvPr id="7172" name="Picture 4" descr="C:\Users\user\Desktop\OIT\進度~\2015\pic\style-imagery-bestpractices-point-focus-reminder-do_large_xhdp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480356"/>
            <a:ext cx="142941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esktop\OIT\進度~\2015\pic\style-imagery-bestpractices-point-focus-reminder-dont_large_xh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718484"/>
            <a:ext cx="1429411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866605" y="483569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93515" y="607381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7178" name="Picture 10" descr="C:\Users\user\Desktop\OIT\進度~\2015\pic\style-imagery-bestpractices-point-focus-flight-dont_large_xhdp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92" y="5718484"/>
            <a:ext cx="142941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user\Desktop\OIT\進度~\2015\pic\style-imagery-bestpractices-point-focus-flight-do_large_xhdp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92" y="4480356"/>
            <a:ext cx="142941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user\Desktop\OIT\進度~\2015\pic\style-imagery-bestpractices-point-focus-sf-dont_large_xhdp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668" y="5718484"/>
            <a:ext cx="142941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user\Desktop\OIT\進度~\2015\pic\style-imagery-bestpractices-point-focus-sf-do_large_xhdpi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668" y="4480356"/>
            <a:ext cx="142941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1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OIT\進度~\2015\pic\whatismaterial_environment_3d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t="10484" r="10601" b="12850"/>
          <a:stretch/>
        </p:blipFill>
        <p:spPr bwMode="auto">
          <a:xfrm>
            <a:off x="5183105" y="4410000"/>
            <a:ext cx="3960895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2</a:t>
            </a:r>
            <a:r>
              <a:rPr lang="en-US" altLang="zh-TW" b="1" dirty="0" smtClean="0">
                <a:solidFill>
                  <a:srgbClr val="00B050"/>
                </a:solidFill>
              </a:rPr>
              <a:t>-1.</a:t>
            </a:r>
            <a:r>
              <a:rPr lang="zh-TW" altLang="en-US" b="1" dirty="0" smtClean="0">
                <a:solidFill>
                  <a:srgbClr val="00B050"/>
                </a:solidFill>
              </a:rPr>
              <a:t>環境</a:t>
            </a:r>
            <a:r>
              <a:rPr lang="en-US" altLang="zh-TW" b="1" dirty="0"/>
              <a:t>-3D</a:t>
            </a:r>
            <a:r>
              <a:rPr lang="zh-TW" altLang="en-US" b="1" dirty="0"/>
              <a:t>的世界</a:t>
            </a:r>
            <a:endParaRPr lang="zh-TW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0" y="1412776"/>
            <a:ext cx="454804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/>
              <a:t>是一個</a:t>
            </a:r>
            <a:r>
              <a:rPr lang="en-US" altLang="zh-TW" dirty="0">
                <a:solidFill>
                  <a:srgbClr val="FF0000"/>
                </a:solidFill>
              </a:rPr>
              <a:t>3D</a:t>
            </a:r>
            <a:r>
              <a:rPr lang="zh-TW" altLang="en-US" dirty="0" smtClean="0">
                <a:solidFill>
                  <a:srgbClr val="FF0000"/>
                </a:solidFill>
              </a:rPr>
              <a:t>空間</a:t>
            </a:r>
            <a:r>
              <a:rPr lang="zh-TW" altLang="en-US" dirty="0" smtClean="0"/>
              <a:t>，</a:t>
            </a:r>
            <a:r>
              <a:rPr lang="zh-TW" altLang="zh-TW" dirty="0" smtClean="0"/>
              <a:t>所有</a:t>
            </a:r>
            <a:r>
              <a:rPr lang="zh-TW" altLang="zh-TW" dirty="0"/>
              <a:t>物件都有</a:t>
            </a:r>
            <a:r>
              <a:rPr lang="en-US" altLang="zh-TW" dirty="0"/>
              <a:t>x</a:t>
            </a:r>
            <a:r>
              <a:rPr lang="zh-TW" altLang="zh-TW" dirty="0"/>
              <a:t>、</a:t>
            </a:r>
            <a:r>
              <a:rPr lang="en-US" altLang="zh-TW" dirty="0"/>
              <a:t>y</a:t>
            </a:r>
            <a:r>
              <a:rPr lang="zh-TW" altLang="zh-TW" dirty="0"/>
              <a:t>和</a:t>
            </a:r>
            <a:r>
              <a:rPr lang="en-US" altLang="zh-TW" dirty="0"/>
              <a:t>z</a:t>
            </a:r>
            <a:r>
              <a:rPr lang="zh-TW" altLang="zh-TW" dirty="0"/>
              <a:t>維</a:t>
            </a:r>
            <a:r>
              <a:rPr lang="zh-TW" altLang="zh-TW" dirty="0" smtClean="0"/>
              <a:t>度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z</a:t>
            </a:r>
            <a:r>
              <a:rPr lang="zh-TW" altLang="en-US" dirty="0"/>
              <a:t>：</a:t>
            </a:r>
            <a:r>
              <a:rPr lang="zh-TW" altLang="en-US" dirty="0" smtClean="0"/>
              <a:t>統一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厚度</a:t>
            </a:r>
            <a:r>
              <a:rPr lang="zh-TW" altLang="en-US" dirty="0"/>
              <a:t>（</a:t>
            </a:r>
            <a:r>
              <a:rPr lang="en-US" altLang="zh-TW" dirty="0"/>
              <a:t>1dp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/>
              <a:t> </a:t>
            </a:r>
            <a:r>
              <a:rPr lang="zh-TW" altLang="en-US" dirty="0" smtClean="0"/>
              <a:t>絕對</a:t>
            </a:r>
            <a:r>
              <a:rPr lang="zh-TW" altLang="en-US" dirty="0">
                <a:solidFill>
                  <a:srgbClr val="FF0000"/>
                </a:solidFill>
              </a:rPr>
              <a:t>不會有厚度為</a:t>
            </a:r>
            <a:r>
              <a:rPr lang="en-US" altLang="zh-TW" dirty="0">
                <a:solidFill>
                  <a:srgbClr val="FF0000"/>
                </a:solidFill>
              </a:rPr>
              <a:t>0</a:t>
            </a:r>
            <a:r>
              <a:rPr lang="zh-TW" altLang="en-US" dirty="0"/>
              <a:t>的</a:t>
            </a:r>
            <a:r>
              <a:rPr lang="zh-TW" altLang="en-US" dirty="0" smtClean="0"/>
              <a:t>情況</a:t>
            </a:r>
            <a:endParaRPr lang="zh-TW" altLang="zh-TW" dirty="0"/>
          </a:p>
        </p:txBody>
      </p:sp>
      <p:sp>
        <p:nvSpPr>
          <p:cNvPr id="17" name="標題 1"/>
          <p:cNvSpPr txBox="1">
            <a:spLocks/>
          </p:cNvSpPr>
          <p:nvPr/>
        </p:nvSpPr>
        <p:spPr>
          <a:xfrm>
            <a:off x="457200" y="2780928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/>
              <a:t>光源與陰影</a:t>
            </a:r>
          </a:p>
        </p:txBody>
      </p:sp>
      <p:sp>
        <p:nvSpPr>
          <p:cNvPr id="4" name="矩形 3"/>
          <p:cNvSpPr/>
          <p:nvPr/>
        </p:nvSpPr>
        <p:spPr>
          <a:xfrm>
            <a:off x="-17332" y="3740839"/>
            <a:ext cx="52117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由</a:t>
            </a:r>
            <a:r>
              <a:rPr lang="zh-TW" altLang="en-US" dirty="0" smtClean="0">
                <a:solidFill>
                  <a:srgbClr val="FF0000"/>
                </a:solidFill>
              </a:rPr>
              <a:t>兩個</a:t>
            </a:r>
            <a:r>
              <a:rPr lang="zh-TW" altLang="en-US" dirty="0" smtClean="0"/>
              <a:t>光源組成：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1.</a:t>
            </a:r>
            <a:r>
              <a:rPr lang="zh-TW" altLang="en-US" dirty="0" smtClean="0"/>
              <a:t>主要光源：創造直接</a:t>
            </a:r>
            <a:r>
              <a:rPr lang="zh-TW" altLang="en-US" dirty="0"/>
              <a:t>的</a:t>
            </a:r>
            <a:r>
              <a:rPr lang="zh-TW" altLang="en-US" dirty="0" smtClean="0"/>
              <a:t>陰影</a:t>
            </a:r>
            <a:endParaRPr lang="en-US" altLang="zh-TW" dirty="0" smtClean="0"/>
          </a:p>
          <a:p>
            <a:r>
              <a:rPr lang="zh-TW" altLang="en-US" dirty="0" smtClean="0"/>
              <a:t>    </a:t>
            </a:r>
            <a:r>
              <a:rPr lang="en-US" altLang="zh-TW" dirty="0" smtClean="0"/>
              <a:t>2.</a:t>
            </a:r>
            <a:r>
              <a:rPr lang="zh-TW" altLang="en-US" dirty="0" smtClean="0"/>
              <a:t>環境光源：從</a:t>
            </a:r>
            <a:r>
              <a:rPr lang="zh-TW" altLang="en-US" dirty="0"/>
              <a:t>各個角度創造</a:t>
            </a:r>
            <a:r>
              <a:rPr lang="zh-TW" altLang="en-US" dirty="0" smtClean="0"/>
              <a:t>一致，</a:t>
            </a:r>
            <a:r>
              <a:rPr lang="zh-TW" altLang="en-US" dirty="0"/>
              <a:t>柔和的</a:t>
            </a:r>
            <a:r>
              <a:rPr lang="zh-TW" altLang="en-US" dirty="0" smtClean="0"/>
              <a:t>陰影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陰影：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</a:t>
            </a:r>
            <a:r>
              <a:rPr lang="zh-TW" altLang="zh-TW" dirty="0" smtClean="0"/>
              <a:t>在</a:t>
            </a:r>
            <a:r>
              <a:rPr lang="en-US" altLang="zh-TW" dirty="0">
                <a:solidFill>
                  <a:srgbClr val="FF0000"/>
                </a:solidFill>
              </a:rPr>
              <a:t>z</a:t>
            </a:r>
            <a:r>
              <a:rPr lang="zh-TW" altLang="zh-TW" dirty="0">
                <a:solidFill>
                  <a:srgbClr val="FF0000"/>
                </a:solidFill>
              </a:rPr>
              <a:t>軸</a:t>
            </a:r>
            <a:r>
              <a:rPr lang="zh-TW" altLang="zh-TW" dirty="0"/>
              <a:t>上的不同高度自然產生的。</a:t>
            </a:r>
          </a:p>
        </p:txBody>
      </p:sp>
    </p:spTree>
    <p:extLst>
      <p:ext uri="{BB962C8B-B14F-4D97-AF65-F5344CB8AC3E}">
        <p14:creationId xmlns:p14="http://schemas.microsoft.com/office/powerpoint/2010/main" val="18506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最佳實踐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610759"/>
            <a:ext cx="6156176" cy="450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 </a:t>
            </a:r>
            <a:r>
              <a:rPr lang="zh-TW" altLang="en-US" sz="1800" dirty="0" smtClean="0">
                <a:solidFill>
                  <a:srgbClr val="FF0000"/>
                </a:solidFill>
              </a:rPr>
              <a:t>保留</a:t>
            </a:r>
            <a:r>
              <a:rPr lang="zh-TW" altLang="en-US" sz="1800" dirty="0" smtClean="0"/>
              <a:t>圖像</a:t>
            </a:r>
            <a:r>
              <a:rPr lang="zh-TW" altLang="en-US" sz="1800" dirty="0" smtClean="0">
                <a:solidFill>
                  <a:srgbClr val="FF0000"/>
                </a:solidFill>
              </a:rPr>
              <a:t>原始</a:t>
            </a:r>
            <a:r>
              <a:rPr lang="zh-TW" altLang="en-US" sz="1800" dirty="0" smtClean="0"/>
              <a:t>完整性， 尤其為了</a:t>
            </a:r>
            <a:r>
              <a:rPr lang="zh-TW" altLang="en-US" sz="1800" dirty="0"/>
              <a:t>要隱藏圖片解析度太</a:t>
            </a:r>
            <a:r>
              <a:rPr lang="zh-TW" altLang="en-US" sz="1800" dirty="0" smtClean="0"/>
              <a:t>差</a:t>
            </a:r>
            <a:endParaRPr lang="en-US" altLang="zh-TW" sz="1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112675" y="87910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不要過度加工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43608" y="335695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120552" y="544067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pic>
        <p:nvPicPr>
          <p:cNvPr id="8194" name="Picture 2" descr="C:\Users\user\Desktop\OIT\進度~\2015\pic\style-imagery-bestpractices-manipulate-lake-do_large_xhd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79" y="2641618"/>
            <a:ext cx="2382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user\Desktop\OIT\進度~\2015\pic\style-imagery-bestpractices-manipulate-lake-dont_large_xh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79" y="4725344"/>
            <a:ext cx="2382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OIT\進度~\2015\pic\style-imagery-bestpractices-manipulate-flowers-do_large_xhdp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82" y="2641618"/>
            <a:ext cx="2382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user\Desktop\OIT\進度~\2015\pic\style-imagery-bestpractices-manipulate-flowers-dont_large_xh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670" y="4725344"/>
            <a:ext cx="2382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0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>
            <a:normAutofit/>
          </a:bodyPr>
          <a:lstStyle/>
          <a:p>
            <a:r>
              <a:rPr lang="zh-TW" altLang="en-US" b="1" dirty="0"/>
              <a:t>使用者介面統合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2051748"/>
            <a:ext cx="4499992" cy="4500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 smtClean="0"/>
              <a:t>~</a:t>
            </a:r>
            <a:r>
              <a:rPr lang="zh-TW" altLang="en-US" sz="1800" dirty="0" smtClean="0"/>
              <a:t> 替換</a:t>
            </a:r>
            <a:r>
              <a:rPr lang="zh-TW" altLang="en-US" sz="1800" dirty="0"/>
              <a:t>的縮放大小來創造視覺重要性的層級</a:t>
            </a:r>
            <a:endParaRPr lang="en-US" altLang="zh-TW" sz="1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28228" y="8791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縮放大小</a:t>
            </a:r>
          </a:p>
        </p:txBody>
      </p:sp>
      <p:pic>
        <p:nvPicPr>
          <p:cNvPr id="9218" name="Picture 2" descr="C:\Users\user\Desktop\OIT\進度~\2015\pic\style-imagery-integration-introduce_scalea_large_xhd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407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user\Desktop\OIT\進度~\2015\pic\style-imagery-integration-introduce_scaleb_large_xhdp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852" y="13407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7728228" y="29249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凸顯文字</a:t>
            </a:r>
          </a:p>
        </p:txBody>
      </p:sp>
      <p:pic>
        <p:nvPicPr>
          <p:cNvPr id="9220" name="Picture 4" descr="C:\Users\user\Desktop\OIT\進度~\2015\pic\style-imagery-integration-typetreatment3dont_large_xhdp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2222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user\Desktop\OIT\進度~\2015\pic\style-imagery-integration-typetreatment3do_large_xh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222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user\Desktop\OIT\進度~\2015\pic\style-imagery-integration-typetreatment2dont_large_xhdpi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2222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user\Desktop\OIT\進度~\2015\pic\style-imagery-integration-typetreatment2do_large_xhdp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2268"/>
            <a:ext cx="81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107504" y="321297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131840" y="3213056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343781" y="46235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畫廊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4882656"/>
            <a:ext cx="6727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</a:t>
            </a:r>
            <a:r>
              <a:rPr lang="zh-TW" altLang="en-US" dirty="0" smtClean="0"/>
              <a:t> 將</a:t>
            </a:r>
            <a:r>
              <a:rPr lang="zh-TW" altLang="en-US" dirty="0" smtClean="0">
                <a:solidFill>
                  <a:srgbClr val="FF0000"/>
                </a:solidFill>
              </a:rPr>
              <a:t>類似</a:t>
            </a:r>
            <a:r>
              <a:rPr lang="zh-TW" altLang="en-US" dirty="0">
                <a:solidFill>
                  <a:srgbClr val="FF0000"/>
                </a:solidFill>
              </a:rPr>
              <a:t>格式</a:t>
            </a:r>
            <a:r>
              <a:rPr lang="zh-TW" altLang="en-US" dirty="0" smtClean="0"/>
              <a:t>的視覺化圖像，放在</a:t>
            </a:r>
            <a:r>
              <a:rPr lang="en-US" altLang="zh-TW" dirty="0">
                <a:solidFill>
                  <a:srgbClr val="FF0000"/>
                </a:solidFill>
              </a:rPr>
              <a:t>grid</a:t>
            </a:r>
            <a:r>
              <a:rPr lang="zh-TW" altLang="en-US" dirty="0">
                <a:solidFill>
                  <a:srgbClr val="FF0000"/>
                </a:solidFill>
              </a:rPr>
              <a:t>中</a:t>
            </a:r>
            <a:r>
              <a:rPr lang="zh-TW" altLang="en-US" dirty="0" smtClean="0">
                <a:solidFill>
                  <a:srgbClr val="FF0000"/>
                </a:solidFill>
              </a:rPr>
              <a:t>或</a:t>
            </a:r>
            <a:r>
              <a:rPr lang="zh-TW" altLang="en-US" dirty="0" smtClean="0"/>
              <a:t>以</a:t>
            </a:r>
            <a:r>
              <a:rPr lang="zh-TW" altLang="en-US" dirty="0">
                <a:solidFill>
                  <a:srgbClr val="FF0000"/>
                </a:solidFill>
              </a:rPr>
              <a:t>單獨一張</a:t>
            </a:r>
            <a:r>
              <a:rPr lang="zh-TW" altLang="en-US" dirty="0"/>
              <a:t>影像作</a:t>
            </a:r>
            <a:r>
              <a:rPr lang="zh-TW" altLang="en-US" dirty="0" smtClean="0"/>
              <a:t>顯示</a:t>
            </a:r>
            <a:endParaRPr lang="zh-TW" altLang="en-US" dirty="0"/>
          </a:p>
        </p:txBody>
      </p:sp>
      <p:pic>
        <p:nvPicPr>
          <p:cNvPr id="9224" name="Picture 8" descr="C:\Users\user\Desktop\OIT\進度~\2015\pic\style-imagery-integration-imagetypegallerya_large_xhdpi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3"/>
          <a:stretch/>
        </p:blipFill>
        <p:spPr bwMode="auto">
          <a:xfrm>
            <a:off x="7015884" y="5124917"/>
            <a:ext cx="1012500" cy="161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user\Desktop\OIT\進度~\2015\pic\style-imagery-integration-imagetypegalleryb_large_xhdpi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7" b="23879"/>
          <a:stretch/>
        </p:blipFill>
        <p:spPr bwMode="auto">
          <a:xfrm>
            <a:off x="5292080" y="5390391"/>
            <a:ext cx="116281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45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2-2Material</a:t>
            </a:r>
            <a:r>
              <a:rPr lang="zh-TW" altLang="en-US" b="1" dirty="0" smtClean="0">
                <a:solidFill>
                  <a:srgbClr val="00B050"/>
                </a:solidFill>
              </a:rPr>
              <a:t>特性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物理</a:t>
            </a:r>
            <a:r>
              <a:rPr lang="zh-TW" altLang="en-US" b="1" dirty="0"/>
              <a:t>特性</a:t>
            </a:r>
            <a:endParaRPr lang="zh-TW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-77817" y="1932558"/>
            <a:ext cx="63722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zh-TW" altLang="zh-TW" dirty="0" smtClean="0"/>
              <a:t>寬</a:t>
            </a:r>
            <a:r>
              <a:rPr lang="zh-TW" altLang="zh-TW" dirty="0"/>
              <a:t>與高可以</a:t>
            </a:r>
            <a:r>
              <a:rPr lang="zh-TW" altLang="zh-TW" dirty="0" smtClean="0"/>
              <a:t>不同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永遠</a:t>
            </a:r>
            <a:r>
              <a:rPr lang="zh-TW" altLang="en-US" dirty="0"/>
              <a:t>都是</a:t>
            </a:r>
            <a:r>
              <a:rPr lang="en-US" altLang="zh-TW" dirty="0">
                <a:solidFill>
                  <a:srgbClr val="FF0000"/>
                </a:solidFill>
              </a:rPr>
              <a:t>1dp</a:t>
            </a:r>
            <a:r>
              <a:rPr lang="zh-TW" altLang="en-US" dirty="0" smtClean="0">
                <a:solidFill>
                  <a:srgbClr val="FF0000"/>
                </a:solidFill>
              </a:rPr>
              <a:t>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會</a:t>
            </a:r>
            <a:r>
              <a:rPr lang="zh-TW" altLang="en-US" dirty="0"/>
              <a:t>投射</a:t>
            </a:r>
            <a:r>
              <a:rPr lang="zh-TW" altLang="en-US" dirty="0" smtClean="0"/>
              <a:t>陰影  </a:t>
            </a:r>
            <a:r>
              <a:rPr lang="en-US" altLang="zh-TW" sz="2800" dirty="0" smtClean="0">
                <a:hlinkClick r:id="rId2"/>
              </a:rPr>
              <a:t>Good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hlinkClick r:id="rId3"/>
              </a:rPr>
              <a:t>Bad</a:t>
            </a:r>
            <a:endParaRPr lang="en-US" altLang="zh-TW" sz="2800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zh-TW" dirty="0"/>
              <a:t>以</a:t>
            </a:r>
            <a:r>
              <a:rPr lang="zh-TW" altLang="zh-TW" dirty="0">
                <a:solidFill>
                  <a:srgbClr val="FF0000"/>
                </a:solidFill>
              </a:rPr>
              <a:t>不同形狀與顏色</a:t>
            </a:r>
            <a:r>
              <a:rPr lang="zh-TW" altLang="zh-TW" dirty="0"/>
              <a:t>顯示</a:t>
            </a:r>
            <a:r>
              <a:rPr lang="zh-TW" altLang="zh-TW" dirty="0" smtClean="0"/>
              <a:t>在上</a:t>
            </a:r>
            <a:r>
              <a:rPr lang="zh-TW" altLang="en-US" dirty="0" smtClean="0"/>
              <a:t>面，</a:t>
            </a:r>
            <a:r>
              <a:rPr lang="zh-TW" altLang="zh-TW" dirty="0" smtClean="0">
                <a:solidFill>
                  <a:srgbClr val="FF0000"/>
                </a:solidFill>
              </a:rPr>
              <a:t>不會增加</a:t>
            </a:r>
            <a:r>
              <a:rPr lang="zh-TW" altLang="en-US" dirty="0" smtClean="0"/>
              <a:t>此</a:t>
            </a:r>
            <a:r>
              <a:rPr lang="zh-TW" altLang="zh-TW" dirty="0" smtClean="0"/>
              <a:t>的厚度</a:t>
            </a:r>
            <a:r>
              <a:rPr lang="en-US" altLang="zh-TW" dirty="0" smtClean="0"/>
              <a:t>  </a:t>
            </a:r>
            <a:r>
              <a:rPr lang="en-US" altLang="zh-TW" sz="2800" dirty="0" smtClean="0">
                <a:hlinkClick r:id="rId4"/>
              </a:rPr>
              <a:t>Ex,1</a:t>
            </a:r>
            <a:endParaRPr lang="en-US" altLang="zh-TW" sz="2800" dirty="0" smtClean="0"/>
          </a:p>
          <a:p>
            <a:endParaRPr lang="zh-TW" altLang="zh-TW" dirty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zh-TW" altLang="zh-TW" dirty="0" smtClean="0"/>
              <a:t>輸入</a:t>
            </a:r>
            <a:r>
              <a:rPr lang="zh-TW" altLang="zh-TW" dirty="0"/>
              <a:t>的事件不會穿透</a:t>
            </a:r>
            <a:r>
              <a:rPr lang="en-US" altLang="zh-TW" dirty="0" smtClean="0"/>
              <a:t>material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多個</a:t>
            </a:r>
            <a:r>
              <a:rPr lang="zh-TW" altLang="en-US" dirty="0" smtClean="0"/>
              <a:t>元素</a:t>
            </a:r>
            <a:r>
              <a:rPr lang="zh-TW" altLang="en-US" dirty="0">
                <a:solidFill>
                  <a:srgbClr val="FF0000"/>
                </a:solidFill>
              </a:rPr>
              <a:t>不</a:t>
            </a:r>
            <a:r>
              <a:rPr lang="zh-TW" altLang="en-US" dirty="0"/>
              <a:t>能同時佔據空間上的</a:t>
            </a:r>
            <a:r>
              <a:rPr lang="zh-TW" altLang="en-US" dirty="0">
                <a:solidFill>
                  <a:srgbClr val="FF0000"/>
                </a:solidFill>
              </a:rPr>
              <a:t>同一點</a:t>
            </a:r>
            <a:endParaRPr lang="zh-TW" altLang="zh-TW" dirty="0">
              <a:solidFill>
                <a:srgbClr val="FF0000"/>
              </a:solidFill>
            </a:endParaRPr>
          </a:p>
        </p:txBody>
      </p:sp>
      <p:pic>
        <p:nvPicPr>
          <p:cNvPr id="2052" name="Picture 4" descr="C:\Users\user\Desktop\OIT\進度~\2015\pic\whatismaterial_materialproperties_physicalproperties_thickness_01_ye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3" r="5238" b="2900"/>
          <a:stretch/>
        </p:blipFill>
        <p:spPr bwMode="auto">
          <a:xfrm>
            <a:off x="3298258" y="1124744"/>
            <a:ext cx="207719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esktop\OIT\進度~\2015\pic\whatismaterial_properties_physical6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7" t="14983" r="13492" b="13733"/>
          <a:stretch/>
        </p:blipFill>
        <p:spPr bwMode="auto">
          <a:xfrm>
            <a:off x="6286360" y="5244210"/>
            <a:ext cx="1364691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er\Desktop\OIT\進度~\2015\pic\whatismaterial_properties_physical5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6" t="14983" r="13492" b="13733"/>
          <a:stretch/>
        </p:blipFill>
        <p:spPr bwMode="auto">
          <a:xfrm>
            <a:off x="4681742" y="5244210"/>
            <a:ext cx="1364691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弧形接點 5"/>
          <p:cNvCxnSpPr>
            <a:stCxn id="2052" idx="1"/>
          </p:cNvCxnSpPr>
          <p:nvPr/>
        </p:nvCxnSpPr>
        <p:spPr>
          <a:xfrm rot="10800000" flipV="1">
            <a:off x="1907704" y="2024744"/>
            <a:ext cx="1390554" cy="35012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4956096" y="5059544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Good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732240" y="505954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8651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2-2Material</a:t>
            </a:r>
            <a:r>
              <a:rPr lang="zh-TW" altLang="en-US" b="1" dirty="0" smtClean="0">
                <a:solidFill>
                  <a:srgbClr val="00B050"/>
                </a:solidFill>
              </a:rPr>
              <a:t>特性</a:t>
            </a:r>
            <a:r>
              <a:rPr lang="en-US" altLang="zh-TW" b="1" dirty="0" smtClean="0"/>
              <a:t>-</a:t>
            </a:r>
            <a:r>
              <a:rPr lang="zh-TW" altLang="en-US" b="1" dirty="0" smtClean="0"/>
              <a:t>物理</a:t>
            </a:r>
            <a:r>
              <a:rPr lang="zh-TW" altLang="en-US" b="1" dirty="0"/>
              <a:t>特性</a:t>
            </a:r>
            <a:endParaRPr lang="zh-TW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-36512" y="1598254"/>
            <a:ext cx="63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</a:t>
            </a:r>
            <a:r>
              <a:rPr lang="en-US" altLang="zh-TW" dirty="0" smtClean="0"/>
              <a:t>material</a:t>
            </a:r>
            <a:r>
              <a:rPr lang="zh-TW" altLang="en-US" dirty="0">
                <a:solidFill>
                  <a:srgbClr val="FF0000"/>
                </a:solidFill>
              </a:rPr>
              <a:t>不能穿透</a:t>
            </a:r>
            <a:r>
              <a:rPr lang="zh-TW" altLang="en-US" dirty="0"/>
              <a:t>其他</a:t>
            </a:r>
            <a:r>
              <a:rPr lang="en-US" altLang="zh-TW" dirty="0"/>
              <a:t>material</a:t>
            </a:r>
            <a:endParaRPr lang="zh-TW" altLang="zh-TW" dirty="0"/>
          </a:p>
        </p:txBody>
      </p:sp>
      <p:pic>
        <p:nvPicPr>
          <p:cNvPr id="3074" name="Picture 2" descr="C:\Users\user\Desktop\OIT\進度~\2015\pic\whatismaterial_properties_physical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21230" r="7312" b="19100"/>
          <a:stretch/>
        </p:blipFill>
        <p:spPr bwMode="auto">
          <a:xfrm>
            <a:off x="5045353" y="1205927"/>
            <a:ext cx="3229386" cy="143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457200" y="2636912"/>
            <a:ext cx="8229600" cy="922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Material</a:t>
            </a:r>
            <a:r>
              <a:rPr lang="zh-TW" altLang="zh-TW" dirty="0"/>
              <a:t>的變形</a:t>
            </a:r>
            <a:endParaRPr lang="zh-TW" altLang="en-US" b="1" dirty="0"/>
          </a:p>
        </p:txBody>
      </p:sp>
      <p:sp>
        <p:nvSpPr>
          <p:cNvPr id="13" name="矩形 12"/>
          <p:cNvSpPr/>
          <p:nvPr/>
        </p:nvSpPr>
        <p:spPr>
          <a:xfrm>
            <a:off x="0" y="3670573"/>
            <a:ext cx="6372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/>
              <a:t>可以</a:t>
            </a:r>
            <a:r>
              <a:rPr lang="zh-TW" altLang="en-US" dirty="0"/>
              <a:t>改變</a:t>
            </a:r>
            <a:r>
              <a:rPr lang="zh-TW" altLang="en-US" dirty="0" smtClean="0"/>
              <a:t>形狀 </a:t>
            </a:r>
            <a:r>
              <a:rPr lang="en-US" altLang="zh-TW" sz="3200" dirty="0" smtClean="0">
                <a:hlinkClick r:id="rId3"/>
              </a:rPr>
              <a:t>Ex.1</a:t>
            </a:r>
            <a:r>
              <a:rPr lang="en-US" altLang="zh-TW" sz="3200" dirty="0" smtClean="0"/>
              <a:t> </a:t>
            </a:r>
            <a:r>
              <a:rPr lang="en-US" altLang="zh-TW" sz="3200" dirty="0" smtClean="0">
                <a:hlinkClick r:id="rId4"/>
              </a:rPr>
              <a:t>Ex.2</a:t>
            </a:r>
            <a:endParaRPr lang="en-US" altLang="zh-TW" sz="3200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絕對</a:t>
            </a:r>
            <a:r>
              <a:rPr lang="zh-TW" altLang="en-US" dirty="0">
                <a:solidFill>
                  <a:srgbClr val="FF0000"/>
                </a:solidFill>
              </a:rPr>
              <a:t>不會彎曲</a:t>
            </a:r>
            <a:r>
              <a:rPr lang="zh-TW" altLang="en-US" dirty="0"/>
              <a:t>或</a:t>
            </a:r>
            <a:r>
              <a:rPr lang="zh-TW" altLang="en-US" dirty="0" smtClean="0">
                <a:solidFill>
                  <a:srgbClr val="FF0000"/>
                </a:solidFill>
              </a:rPr>
              <a:t>對折  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 可以</a:t>
            </a:r>
            <a:r>
              <a:rPr lang="zh-TW" altLang="en-US" dirty="0"/>
              <a:t>結合在一起成為一個</a:t>
            </a:r>
            <a:r>
              <a:rPr lang="zh-TW" altLang="en-US" dirty="0" smtClean="0"/>
              <a:t>單一表單   </a:t>
            </a:r>
            <a:r>
              <a:rPr lang="en-US" altLang="zh-TW" sz="2800" dirty="0" smtClean="0">
                <a:hlinkClick r:id="rId5"/>
              </a:rPr>
              <a:t>Ex.1</a:t>
            </a:r>
            <a:r>
              <a:rPr lang="en-US" altLang="zh-TW" sz="2800" dirty="0" smtClean="0"/>
              <a:t> </a:t>
            </a:r>
            <a:r>
              <a:rPr lang="en-US" altLang="zh-TW" sz="2800" dirty="0" smtClean="0">
                <a:hlinkClick r:id="rId6"/>
              </a:rPr>
              <a:t>Ex.2</a:t>
            </a:r>
            <a:endParaRPr lang="en-US" altLang="zh-TW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6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-85402"/>
            <a:ext cx="8229600" cy="922114"/>
          </a:xfrm>
        </p:spPr>
        <p:txBody>
          <a:bodyPr/>
          <a:lstStyle/>
          <a:p>
            <a:r>
              <a:rPr lang="en-US" altLang="zh-TW" b="1" dirty="0"/>
              <a:t>Material</a:t>
            </a:r>
            <a:r>
              <a:rPr lang="zh-TW" altLang="en-US" b="1" dirty="0"/>
              <a:t>的動作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764704"/>
            <a:ext cx="60841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~ </a:t>
            </a:r>
            <a:r>
              <a:rPr lang="zh-TW" altLang="en-US" dirty="0" smtClean="0">
                <a:solidFill>
                  <a:srgbClr val="FF0000"/>
                </a:solidFill>
              </a:rPr>
              <a:t>可</a:t>
            </a:r>
            <a:r>
              <a:rPr lang="zh-TW" altLang="en-US" dirty="0" smtClean="0"/>
              <a:t>在</a:t>
            </a:r>
            <a:r>
              <a:rPr lang="zh-TW" altLang="en-US" dirty="0"/>
              <a:t>環境中的</a:t>
            </a:r>
            <a:r>
              <a:rPr lang="zh-TW" altLang="en-US" dirty="0">
                <a:solidFill>
                  <a:srgbClr val="FF0000"/>
                </a:solidFill>
              </a:rPr>
              <a:t>任</a:t>
            </a:r>
            <a:r>
              <a:rPr lang="zh-TW" altLang="en-US" dirty="0"/>
              <a:t>何地方</a:t>
            </a:r>
            <a:r>
              <a:rPr lang="zh-TW" altLang="en-US" dirty="0">
                <a:solidFill>
                  <a:srgbClr val="FF0000"/>
                </a:solidFill>
              </a:rPr>
              <a:t>產生或</a:t>
            </a:r>
            <a:r>
              <a:rPr lang="zh-TW" altLang="en-US" dirty="0" smtClean="0">
                <a:solidFill>
                  <a:srgbClr val="FF0000"/>
                </a:solidFill>
              </a:rPr>
              <a:t>消滅  </a:t>
            </a:r>
            <a:r>
              <a:rPr lang="en-US" altLang="zh-TW" sz="2800" dirty="0" smtClean="0">
                <a:hlinkClick r:id="rId2"/>
              </a:rPr>
              <a:t>Ex.1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/>
              <a:t>~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可</a:t>
            </a:r>
            <a:r>
              <a:rPr lang="zh-TW" altLang="en-US" dirty="0" smtClean="0"/>
              <a:t>沿著</a:t>
            </a:r>
            <a:r>
              <a:rPr lang="zh-TW" altLang="en-US" dirty="0">
                <a:solidFill>
                  <a:srgbClr val="FF0000"/>
                </a:solidFill>
              </a:rPr>
              <a:t>任</a:t>
            </a:r>
            <a:r>
              <a:rPr lang="zh-TW" altLang="en-US" dirty="0"/>
              <a:t>何</a:t>
            </a:r>
            <a:r>
              <a:rPr lang="zh-TW" altLang="en-US" dirty="0">
                <a:solidFill>
                  <a:srgbClr val="FF0000"/>
                </a:solidFill>
              </a:rPr>
              <a:t>軸線</a:t>
            </a:r>
            <a:r>
              <a:rPr lang="zh-TW" altLang="en-US" dirty="0" smtClean="0">
                <a:solidFill>
                  <a:srgbClr val="FF0000"/>
                </a:solidFill>
              </a:rPr>
              <a:t>移動  </a:t>
            </a:r>
            <a:r>
              <a:rPr lang="en-US" altLang="zh-TW" sz="2800" dirty="0" smtClean="0">
                <a:hlinkClick r:id="rId3"/>
              </a:rPr>
              <a:t>Ex.1</a:t>
            </a:r>
            <a:endParaRPr lang="en-US" altLang="zh-TW" sz="2800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~ </a:t>
            </a:r>
            <a:r>
              <a:rPr lang="en-US" altLang="zh-TW" dirty="0">
                <a:solidFill>
                  <a:srgbClr val="FF0000"/>
                </a:solidFill>
              </a:rPr>
              <a:t>z</a:t>
            </a:r>
            <a:r>
              <a:rPr lang="zh-TW" altLang="en-US" dirty="0">
                <a:solidFill>
                  <a:srgbClr val="FF0000"/>
                </a:solidFill>
              </a:rPr>
              <a:t>軸</a:t>
            </a:r>
            <a:r>
              <a:rPr lang="zh-TW" altLang="en-US" dirty="0"/>
              <a:t>上的</a:t>
            </a:r>
            <a:r>
              <a:rPr lang="zh-TW" altLang="en-US" dirty="0" smtClean="0"/>
              <a:t>移動：典型</a:t>
            </a:r>
            <a:r>
              <a:rPr lang="zh-TW" altLang="en-US" dirty="0"/>
              <a:t>的</a:t>
            </a:r>
            <a:r>
              <a:rPr lang="zh-TW" altLang="en-US" dirty="0">
                <a:solidFill>
                  <a:srgbClr val="FF0000"/>
                </a:solidFill>
              </a:rPr>
              <a:t>用戶與</a:t>
            </a:r>
            <a:r>
              <a:rPr lang="en-US" altLang="zh-TW" dirty="0">
                <a:solidFill>
                  <a:srgbClr val="FF0000"/>
                </a:solidFill>
              </a:rPr>
              <a:t>material</a:t>
            </a:r>
            <a:r>
              <a:rPr lang="zh-TW" altLang="en-US" dirty="0">
                <a:solidFill>
                  <a:srgbClr val="FF0000"/>
                </a:solidFill>
              </a:rPr>
              <a:t>互動</a:t>
            </a:r>
            <a:r>
              <a:rPr lang="zh-TW" altLang="en-US" dirty="0"/>
              <a:t>的</a:t>
            </a:r>
            <a:r>
              <a:rPr lang="zh-TW" altLang="en-US" dirty="0" smtClean="0"/>
              <a:t>結果　</a:t>
            </a:r>
            <a:r>
              <a:rPr lang="en-US" altLang="zh-TW" sz="2800" dirty="0" smtClean="0">
                <a:hlinkClick r:id="rId4"/>
              </a:rPr>
              <a:t>Ex.1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38940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2392</Words>
  <Application>Microsoft Office PowerPoint</Application>
  <PresentationFormat>如螢幕大小 (4:3)</PresentationFormat>
  <Paragraphs>522</Paragraphs>
  <Slides>61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62" baseType="lpstr">
      <vt:lpstr>Office 佈景主題</vt:lpstr>
      <vt:lpstr>google design</vt:lpstr>
      <vt:lpstr>Material Design</vt:lpstr>
      <vt:lpstr>1-1介紹</vt:lpstr>
      <vt:lpstr>PowerPoint 簡報</vt:lpstr>
      <vt:lpstr>What is material</vt:lpstr>
      <vt:lpstr>2-1.環境-3D的世界</vt:lpstr>
      <vt:lpstr>2-2Material特性-物理特性</vt:lpstr>
      <vt:lpstr>2-2Material特性-物理特性</vt:lpstr>
      <vt:lpstr>Material的動作</vt:lpstr>
      <vt:lpstr>2-3.3D空間中的物件</vt:lpstr>
      <vt:lpstr>2-3.3D空間中的物件</vt:lpstr>
      <vt:lpstr>物件關係</vt:lpstr>
      <vt:lpstr>PowerPoint 簡報</vt:lpstr>
      <vt:lpstr>Animation</vt:lpstr>
      <vt:lpstr>3-1.逼真的動畫效果-質量與重量</vt:lpstr>
      <vt:lpstr>3-2.響應式互動(動畫)設計-表象層的互動設計 </vt:lpstr>
      <vt:lpstr>PowerPoint 簡報</vt:lpstr>
      <vt:lpstr>3-3.有意義的動畫-視覺的連續性</vt:lpstr>
      <vt:lpstr>階層式的時間差</vt:lpstr>
      <vt:lpstr>3-4.討人歡心的細節</vt:lpstr>
      <vt:lpstr>PowerPoint 簡報</vt:lpstr>
      <vt:lpstr>Style</vt:lpstr>
      <vt:lpstr>4-1.顏色</vt:lpstr>
      <vt:lpstr>色票</vt:lpstr>
      <vt:lpstr>使用者介面的顏色運用</vt:lpstr>
      <vt:lpstr>使用者介面的顏色運用</vt:lpstr>
      <vt:lpstr>使用者介面的顏色運用</vt:lpstr>
      <vt:lpstr>使用者介面的顏色運用</vt:lpstr>
      <vt:lpstr>使用者介面的顏色運用</vt:lpstr>
      <vt:lpstr>使用者介面的顏色運用</vt:lpstr>
      <vt:lpstr>主題</vt:lpstr>
      <vt:lpstr>4-2.排版樣式</vt:lpstr>
      <vt:lpstr>Roboto</vt:lpstr>
      <vt:lpstr>Roboto</vt:lpstr>
      <vt:lpstr>Roboto</vt:lpstr>
      <vt:lpstr>Roboto</vt:lpstr>
      <vt:lpstr>標準樣式</vt:lpstr>
      <vt:lpstr>標準樣式</vt:lpstr>
      <vt:lpstr>標準樣式</vt:lpstr>
      <vt:lpstr>標準樣式</vt:lpstr>
      <vt:lpstr>標準樣式</vt:lpstr>
      <vt:lpstr>標準樣式</vt:lpstr>
      <vt:lpstr>4-3.圖示-產品圖示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產品圖示</vt:lpstr>
      <vt:lpstr>系統圖示</vt:lpstr>
      <vt:lpstr>系統圖示</vt:lpstr>
      <vt:lpstr>系統圖示</vt:lpstr>
      <vt:lpstr>系統圖示</vt:lpstr>
      <vt:lpstr>4-4. Imagery-原則</vt:lpstr>
      <vt:lpstr>最佳實踐</vt:lpstr>
      <vt:lpstr>最佳實踐</vt:lpstr>
      <vt:lpstr>使用者介面統合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design</dc:title>
  <dc:creator>user</dc:creator>
  <cp:lastModifiedBy>user</cp:lastModifiedBy>
  <cp:revision>148</cp:revision>
  <dcterms:created xsi:type="dcterms:W3CDTF">2015-01-23T12:27:26Z</dcterms:created>
  <dcterms:modified xsi:type="dcterms:W3CDTF">2015-01-25T01:23:50Z</dcterms:modified>
</cp:coreProperties>
</file>